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76" r:id="rId4"/>
    <p:sldMasterId id="2147483688" r:id="rId5"/>
    <p:sldMasterId id="2147483700" r:id="rId6"/>
    <p:sldMasterId id="2147483712" r:id="rId7"/>
    <p:sldMasterId id="2147483724" r:id="rId8"/>
    <p:sldMasterId id="2147483736" r:id="rId9"/>
    <p:sldMasterId id="2147483748" r:id="rId10"/>
    <p:sldMasterId id="2147483760" r:id="rId11"/>
    <p:sldMasterId id="2147483772" r:id="rId12"/>
    <p:sldMasterId id="2147483784" r:id="rId13"/>
  </p:sldMasterIdLst>
  <p:notesMasterIdLst>
    <p:notesMasterId r:id="rId15"/>
  </p:notesMasterIdLst>
  <p:handoutMasterIdLst>
    <p:handoutMasterId r:id="rId101"/>
  </p:handoutMasterIdLst>
  <p:sldIdLst>
    <p:sldId id="1656" r:id="rId14"/>
    <p:sldId id="1142" r:id="rId16"/>
    <p:sldId id="932" r:id="rId17"/>
    <p:sldId id="747" r:id="rId18"/>
    <p:sldId id="811" r:id="rId19"/>
    <p:sldId id="812" r:id="rId20"/>
    <p:sldId id="901" r:id="rId21"/>
    <p:sldId id="813" r:id="rId22"/>
    <p:sldId id="903" r:id="rId23"/>
    <p:sldId id="902" r:id="rId24"/>
    <p:sldId id="904" r:id="rId25"/>
    <p:sldId id="1273" r:id="rId26"/>
    <p:sldId id="814" r:id="rId27"/>
    <p:sldId id="906" r:id="rId28"/>
    <p:sldId id="1284" r:id="rId29"/>
    <p:sldId id="817" r:id="rId30"/>
    <p:sldId id="907" r:id="rId31"/>
    <p:sldId id="1278" r:id="rId32"/>
    <p:sldId id="1274" r:id="rId33"/>
    <p:sldId id="852" r:id="rId34"/>
    <p:sldId id="854" r:id="rId35"/>
    <p:sldId id="853" r:id="rId36"/>
    <p:sldId id="780" r:id="rId37"/>
    <p:sldId id="850" r:id="rId38"/>
    <p:sldId id="928" r:id="rId39"/>
    <p:sldId id="909" r:id="rId40"/>
    <p:sldId id="818" r:id="rId41"/>
    <p:sldId id="823" r:id="rId42"/>
    <p:sldId id="911" r:id="rId43"/>
    <p:sldId id="912" r:id="rId44"/>
    <p:sldId id="913" r:id="rId45"/>
    <p:sldId id="1279" r:id="rId46"/>
    <p:sldId id="1095" r:id="rId47"/>
    <p:sldId id="1275" r:id="rId48"/>
    <p:sldId id="935" r:id="rId49"/>
    <p:sldId id="936" r:id="rId50"/>
    <p:sldId id="1280" r:id="rId51"/>
    <p:sldId id="937" r:id="rId52"/>
    <p:sldId id="938" r:id="rId53"/>
    <p:sldId id="939" r:id="rId54"/>
    <p:sldId id="940" r:id="rId55"/>
    <p:sldId id="1281" r:id="rId56"/>
    <p:sldId id="941" r:id="rId57"/>
    <p:sldId id="942" r:id="rId58"/>
    <p:sldId id="1283" r:id="rId59"/>
    <p:sldId id="943" r:id="rId60"/>
    <p:sldId id="944" r:id="rId61"/>
    <p:sldId id="945" r:id="rId62"/>
    <p:sldId id="1219" r:id="rId63"/>
    <p:sldId id="1276" r:id="rId64"/>
    <p:sldId id="947" r:id="rId65"/>
    <p:sldId id="948" r:id="rId66"/>
    <p:sldId id="949" r:id="rId67"/>
    <p:sldId id="950" r:id="rId68"/>
    <p:sldId id="951" r:id="rId69"/>
    <p:sldId id="952" r:id="rId70"/>
    <p:sldId id="953" r:id="rId71"/>
    <p:sldId id="954" r:id="rId72"/>
    <p:sldId id="955" r:id="rId73"/>
    <p:sldId id="956" r:id="rId74"/>
    <p:sldId id="957" r:id="rId75"/>
    <p:sldId id="958" r:id="rId76"/>
    <p:sldId id="959" r:id="rId77"/>
    <p:sldId id="960" r:id="rId78"/>
    <p:sldId id="1285" r:id="rId79"/>
    <p:sldId id="1287" r:id="rId80"/>
    <p:sldId id="1286" r:id="rId81"/>
    <p:sldId id="961" r:id="rId82"/>
    <p:sldId id="962" r:id="rId83"/>
    <p:sldId id="1282" r:id="rId84"/>
    <p:sldId id="1277" r:id="rId85"/>
    <p:sldId id="964" r:id="rId86"/>
    <p:sldId id="965" r:id="rId87"/>
    <p:sldId id="966" r:id="rId88"/>
    <p:sldId id="967" r:id="rId89"/>
    <p:sldId id="969" r:id="rId90"/>
    <p:sldId id="970" r:id="rId91"/>
    <p:sldId id="971" r:id="rId92"/>
    <p:sldId id="972" r:id="rId93"/>
    <p:sldId id="973" r:id="rId94"/>
    <p:sldId id="974" r:id="rId95"/>
    <p:sldId id="975" r:id="rId96"/>
    <p:sldId id="976" r:id="rId97"/>
    <p:sldId id="977" r:id="rId98"/>
    <p:sldId id="1271" r:id="rId99"/>
    <p:sldId id="1272" r:id="rId100"/>
  </p:sldIdLst>
  <p:sldSz cx="10287000" cy="6858000" type="35mm"/>
  <p:notesSz cx="6797675" cy="9929495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0" userDrawn="1">
          <p15:clr>
            <a:srgbClr val="A4A3A4"/>
          </p15:clr>
        </p15:guide>
        <p15:guide id="2" pos="637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T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CCFF"/>
    <a:srgbClr val="FF0000"/>
    <a:srgbClr val="0099FF"/>
    <a:srgbClr val="FFFF99"/>
    <a:srgbClr val="663300"/>
    <a:srgbClr val="FF33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0369" autoAdjust="0"/>
  </p:normalViewPr>
  <p:slideViewPr>
    <p:cSldViewPr showGuides="1">
      <p:cViewPr varScale="1">
        <p:scale>
          <a:sx n="79" d="100"/>
          <a:sy n="79" d="100"/>
        </p:scale>
        <p:origin x="917" y="41"/>
      </p:cViewPr>
      <p:guideLst>
        <p:guide orient="horz" pos="4300"/>
        <p:guide pos="6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5.xml"/><Relationship Id="rId98" Type="http://schemas.openxmlformats.org/officeDocument/2006/relationships/slide" Target="slides/slide84.xml"/><Relationship Id="rId97" Type="http://schemas.openxmlformats.org/officeDocument/2006/relationships/slide" Target="slides/slide83.xml"/><Relationship Id="rId96" Type="http://schemas.openxmlformats.org/officeDocument/2006/relationships/slide" Target="slides/slide82.xml"/><Relationship Id="rId95" Type="http://schemas.openxmlformats.org/officeDocument/2006/relationships/slide" Target="slides/slide81.xml"/><Relationship Id="rId94" Type="http://schemas.openxmlformats.org/officeDocument/2006/relationships/slide" Target="slides/slide80.xml"/><Relationship Id="rId93" Type="http://schemas.openxmlformats.org/officeDocument/2006/relationships/slide" Target="slides/slide79.xml"/><Relationship Id="rId92" Type="http://schemas.openxmlformats.org/officeDocument/2006/relationships/slide" Target="slides/slide78.xml"/><Relationship Id="rId91" Type="http://schemas.openxmlformats.org/officeDocument/2006/relationships/slide" Target="slides/slide77.xml"/><Relationship Id="rId90" Type="http://schemas.openxmlformats.org/officeDocument/2006/relationships/slide" Target="slides/slide76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5.xml"/><Relationship Id="rId88" Type="http://schemas.openxmlformats.org/officeDocument/2006/relationships/slide" Target="slides/slide74.xml"/><Relationship Id="rId87" Type="http://schemas.openxmlformats.org/officeDocument/2006/relationships/slide" Target="slides/slide73.xml"/><Relationship Id="rId86" Type="http://schemas.openxmlformats.org/officeDocument/2006/relationships/slide" Target="slides/slide72.xml"/><Relationship Id="rId85" Type="http://schemas.openxmlformats.org/officeDocument/2006/relationships/slide" Target="slides/slide71.xml"/><Relationship Id="rId84" Type="http://schemas.openxmlformats.org/officeDocument/2006/relationships/slide" Target="slides/slide70.xml"/><Relationship Id="rId83" Type="http://schemas.openxmlformats.org/officeDocument/2006/relationships/slide" Target="slides/slide69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80" Type="http://schemas.openxmlformats.org/officeDocument/2006/relationships/slide" Target="slides/slide66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5.xml"/><Relationship Id="rId68" Type="http://schemas.openxmlformats.org/officeDocument/2006/relationships/slide" Target="slides/slide54.xml"/><Relationship Id="rId67" Type="http://schemas.openxmlformats.org/officeDocument/2006/relationships/slide" Target="slides/slide53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5" Type="http://schemas.openxmlformats.org/officeDocument/2006/relationships/commentAuthors" Target="commentAuthors.xml"/><Relationship Id="rId104" Type="http://schemas.openxmlformats.org/officeDocument/2006/relationships/tableStyles" Target="tableStyles.xml"/><Relationship Id="rId103" Type="http://schemas.openxmlformats.org/officeDocument/2006/relationships/viewProps" Target="viewProps.xml"/><Relationship Id="rId102" Type="http://schemas.openxmlformats.org/officeDocument/2006/relationships/presProps" Target="presProps.xml"/><Relationship Id="rId101" Type="http://schemas.openxmlformats.org/officeDocument/2006/relationships/handoutMaster" Target="handoutMasters/handoutMaster1.xml"/><Relationship Id="rId100" Type="http://schemas.openxmlformats.org/officeDocument/2006/relationships/slide" Target="slides/slide86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7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7" Type="http://schemas.openxmlformats.org/officeDocument/2006/relationships/image" Target="../media/image115.wmf"/><Relationship Id="rId6" Type="http://schemas.openxmlformats.org/officeDocument/2006/relationships/image" Target="../media/image114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8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7.wmf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Relationship Id="rId3" Type="http://schemas.openxmlformats.org/officeDocument/2006/relationships/image" Target="../media/image111.wmf"/><Relationship Id="rId2" Type="http://schemas.openxmlformats.org/officeDocument/2006/relationships/image" Target="../media/image115.wmf"/><Relationship Id="rId1" Type="http://schemas.openxmlformats.org/officeDocument/2006/relationships/image" Target="../media/image11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3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3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10.wmf"/><Relationship Id="rId1" Type="http://schemas.openxmlformats.org/officeDocument/2006/relationships/image" Target="../media/image137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8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zhang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8" y="0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33323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20000"/>
              </a:spcBef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  <a:t>兰州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2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8" y="9433323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spcBef>
                <a:spcPct val="20000"/>
              </a:spcBef>
            </a:pPr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04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803" name="Rectangle 9"/>
          <p:cNvSpPr>
            <a:spLocks noGrp="1" noRot="1" noChangeAspect="1"/>
          </p:cNvSpPr>
          <p:nvPr>
            <p:ph type="sldImg"/>
          </p:nvPr>
        </p:nvSpPr>
        <p:spPr>
          <a:xfrm>
            <a:off x="606425" y="744538"/>
            <a:ext cx="5584825" cy="3724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62506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6662"/>
            <a:ext cx="4984962" cy="446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7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8" y="0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8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33323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spcBef>
                <a:spcPct val="20000"/>
              </a:spcBef>
              <a:buFontTx/>
              <a:buChar char="•"/>
              <a:defRPr sz="1200">
                <a:latin typeface="Tahom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2509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8" y="9433323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spcBef>
                <a:spcPct val="20000"/>
              </a:spcBef>
            </a:pPr>
            <a:fld id="{9A0DB2DC-4C9A-4742-B13C-FB6460FD3503}" type="slidenum">
              <a:rPr lang="zh-CN" altLang="en-US" sz="1200" strike="noStrike" noProof="1" dirty="0"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3ADF5C-0B53-4BD5-BF19-A16D1C70E8A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数组和广义表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0CF7D78-7715-4F86-9531-9641A7F0255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113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625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kumimoji="0" lang="zh-CN" altLang="en-US" b="1" i="1" strike="noStrike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华文行楷" panose="0201080004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035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24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24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kumimoji="0" lang="zh-CN" altLang="en-US" b="1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华文行楷" panose="0201080004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649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854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059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366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71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1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2185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595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kumimoji="0" lang="zh-CN" altLang="en-US" b="1" i="1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2595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  <a:ea typeface="宋体" panose="02010600030101010101" pitchFamily="2" charset="-122"/>
              </a:rPr>
              <a:t>© DB-LAB (2003)</a:t>
            </a:r>
            <a:endParaRPr lang="en-US" altLang="zh-CN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595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800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kumimoji="0" lang="en-US" altLang="zh-CN" b="1" strike="noStrike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2800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2800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800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kumimoji="0" lang="en-US" altLang="zh-CN" b="1" strike="noStrike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2800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2800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00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13005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3005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20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20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321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414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414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3414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1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61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361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1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61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361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82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382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382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029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029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fontAlgn="base"/>
            <a:endParaRPr kumimoji="0" lang="zh-CN" altLang="en-US" b="1" strike="noStrike" noProof="0" dirty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华文行楷" panose="0201080004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64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23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+mn-ea"/>
            </a:endParaRPr>
          </a:p>
        </p:txBody>
      </p:sp>
      <p:sp>
        <p:nvSpPr>
          <p:cNvPr id="1423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23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43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43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43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64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64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950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4950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950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155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5155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5155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0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5360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5360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56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5565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5565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76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576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577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294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974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5974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5974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17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en-US" altLang="zh-CN" b="1" strike="noStrike" noProof="0" dirty="0">
              <a:ln>
                <a:noFill/>
              </a:ln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617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617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638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638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589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b="1" strike="noStrike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16589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6589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79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1679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679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99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699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699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20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720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720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08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7408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7408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61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761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761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61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761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761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499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61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761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761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61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761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761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817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17817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7818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022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18022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8022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155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5155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5155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8432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8432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637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8637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8637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841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8841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8842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046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9046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9046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704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6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9456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9456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661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19661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9661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865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19865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9866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070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20070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20070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275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20275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20275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0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</p:txBody>
      </p:sp>
      <p:sp>
        <p:nvSpPr>
          <p:cNvPr id="20480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20480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68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20685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20685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88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2088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2089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094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21094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21094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149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kumimoji="0" lang="zh-CN" altLang="en-US" b="1" strike="noStrike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251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9251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149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lvl="0" fontAlgn="base"/>
            <a:endParaRPr kumimoji="0" lang="zh-CN" altLang="en-US" b="1" strike="noStrike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华文行楷" panose="020108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251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2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>
              <a:spcBef>
                <a:spcPct val="20000"/>
              </a:spcBef>
            </a:pPr>
            <a:r>
              <a:rPr lang="en-US" altLang="zh-CN" sz="1200" dirty="0">
                <a:latin typeface="Tahoma" panose="020B0604030504040204" pitchFamily="34" charset="0"/>
              </a:rPr>
              <a:t>© DB-LAB (2003)</a:t>
            </a:r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9251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8" y="9433323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3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295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6" name="组合 5"/>
          <p:cNvGrpSpPr/>
          <p:nvPr/>
        </p:nvGrpSpPr>
        <p:grpSpPr>
          <a:xfrm>
            <a:off x="87313" y="47625"/>
            <a:ext cx="5708650" cy="752475"/>
            <a:chOff x="77788" y="47625"/>
            <a:chExt cx="5073649" cy="752879"/>
          </a:xfrm>
        </p:grpSpPr>
        <p:pic>
          <p:nvPicPr>
            <p:cNvPr id="12297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317" y="133396"/>
              <a:ext cx="2730120" cy="37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412" y="492364"/>
              <a:ext cx="3610530" cy="30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8"/>
            <a:ext cx="874395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5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3"/>
            <a:ext cx="2314575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3"/>
            <a:ext cx="6772275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6"/>
            <a:ext cx="874395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5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2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2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1"/>
            <a:ext cx="2314575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41"/>
            <a:ext cx="6772275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10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9"/>
            <a:ext cx="2314575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9"/>
            <a:ext cx="6772275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82"/>
            <a:ext cx="874395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5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71525" y="609600"/>
            <a:ext cx="8743950" cy="54864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10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95"/>
            <a:ext cx="2314575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95"/>
            <a:ext cx="6772275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26"/>
            <a:ext cx="874395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768DB-39B4-49A7-BBBE-F52DE4DFC8C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26229-424E-495A-A16F-7ED6EBBC2CD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29493-B70A-45E8-A5E5-3E971171E57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C7F8-6E80-4122-AB7D-DFADBB77FED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609600"/>
            <a:ext cx="874395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981200"/>
            <a:ext cx="4286250" cy="41148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29225" y="1981200"/>
            <a:ext cx="4286250" cy="19812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29225" y="4114800"/>
            <a:ext cx="4286250" cy="19812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54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54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E762D-EC66-4E00-A294-036FEA5D034F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AD58-8EC8-496E-BD03-7AD7AF2C4DB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656F-5DBB-413F-9FF8-52A9AAFF5D1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F62A-6C00-4D46-8A57-840CAF6D205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929A-FDA5-42D4-B4B6-79388E87B26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4F9ED-5D0D-4A59-9915-D15814DEBEB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F783-3154-44EC-BC4D-0B7C2939F72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219700" y="1600200"/>
            <a:ext cx="4552950" cy="218598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219700" y="3938590"/>
            <a:ext cx="4552950" cy="2187575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华文新魏" panose="020108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14351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600202"/>
            <a:ext cx="455295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华文新魏" panose="02010800040101010101" pitchFamily="2" charset="-122"/>
                <a:ea typeface="宋体" panose="02010600030101010101" pitchFamily="2" charset="-122"/>
                <a:cs typeface="+mn-cs"/>
              </a:rPr>
              <a:t>DKE-LAB(2009)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华文新魏" panose="0201080004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7" name="组合 9"/>
          <p:cNvGrpSpPr/>
          <p:nvPr/>
        </p:nvGrpSpPr>
        <p:grpSpPr>
          <a:xfrm>
            <a:off x="-1587" y="-12700"/>
            <a:ext cx="10288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-176" y="-12700"/>
              <a:ext cx="9144739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8439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8440" name="组合 5"/>
          <p:cNvGrpSpPr/>
          <p:nvPr/>
        </p:nvGrpSpPr>
        <p:grpSpPr>
          <a:xfrm>
            <a:off x="87313" y="47625"/>
            <a:ext cx="5708650" cy="752475"/>
            <a:chOff x="77788" y="47625"/>
            <a:chExt cx="5073649" cy="752898"/>
          </a:xfrm>
        </p:grpSpPr>
        <p:pic>
          <p:nvPicPr>
            <p:cNvPr id="18441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317" y="133398"/>
              <a:ext cx="2730120" cy="370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412" y="492375"/>
              <a:ext cx="3610530" cy="30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46"/>
            <a:ext cx="874395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21"/>
            <a:ext cx="874395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304800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600200"/>
            <a:ext cx="9258300" cy="45720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65" y="1535113"/>
            <a:ext cx="454699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65" y="2174875"/>
            <a:ext cx="454699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71"/>
            <a:ext cx="575071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59"/>
            <a:ext cx="2314575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59"/>
            <a:ext cx="6772275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54"/>
            <a:ext cx="874395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29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602" y="4406903"/>
            <a:ext cx="874395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69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69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79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67"/>
            <a:ext cx="2314575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67"/>
            <a:ext cx="6772275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0"/>
            <a:ext cx="874395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00203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9225" y="1600203"/>
            <a:ext cx="454342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3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3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5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3"/>
            <a:ext cx="2314575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3"/>
            <a:ext cx="6772275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6"/>
            <a:ext cx="874395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5655" y="1535113"/>
            <a:ext cx="454699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5655" y="2174875"/>
            <a:ext cx="454699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1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6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6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9"/>
            <a:ext cx="2314575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9"/>
            <a:ext cx="6772275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2"/>
            <a:ext cx="874395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7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80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80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97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85"/>
            <a:ext cx="2314575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85"/>
            <a:ext cx="6772275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58"/>
            <a:ext cx="874395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5E156-5C43-4E77-B946-6D78DE35ADE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8738" y="6356350"/>
            <a:ext cx="911225" cy="349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z="2800" b="1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2800" b="1" strike="noStrike" noProof="1">
              <a:latin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3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7CDC11D-4244-4DC7-8CB2-97C984EACCE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014A6F-7F6A-4C99-930E-05013778B654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2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2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E42FBA8-C587-42CD-B4F5-BEA399DCEB79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BA1B47-7191-48AC-B2A8-B80D7080B511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C532CD-98C3-4952-AAB3-FBCDFF762D1E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3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813C15-49C2-422E-A2D3-A81EB316DFC2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58FDA-DBF9-43C2-9B09-30097CBD3B36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73050"/>
            <a:ext cx="3384352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931" y="273053"/>
            <a:ext cx="575071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2" y="1435103"/>
            <a:ext cx="3384352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FEBDF3-3C46-4143-8074-B4729B33C525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1"/>
            <a:ext cx="2314575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1"/>
            <a:ext cx="6772275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kumimoji="1"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F82ABB0-38E1-4AB9-8934-25141D42B35A}" type="datetime1"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 kumimoji="1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64"/>
            <a:ext cx="874395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39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5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5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55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21931" y="273089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4355" y="1435103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58075" y="274677"/>
            <a:ext cx="2314575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14350" y="274677"/>
            <a:ext cx="6772275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71525" y="2130470"/>
            <a:ext cx="874395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02" y="4406945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0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29225" y="1600206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25678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25678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  <a:endParaRPr lang="en-US" altLang="zh-CN" strike="noStrike" noProof="1"/>
          </a:p>
          <a:p>
            <a:pPr lvl="1" fontAlgn="base"/>
            <a:r>
              <a:rPr lang="en-US" altLang="zh-CN" strike="noStrike" noProof="1"/>
              <a:t>Second level</a:t>
            </a:r>
            <a:endParaRPr lang="en-US" altLang="zh-CN" strike="noStrike" noProof="1"/>
          </a:p>
          <a:p>
            <a:pPr lvl="2" fontAlgn="base"/>
            <a:r>
              <a:rPr lang="en-US" altLang="zh-CN" strike="noStrike" noProof="1"/>
              <a:t>Third level</a:t>
            </a:r>
            <a:endParaRPr lang="en-US" altLang="zh-CN" strike="noStrike" noProof="1"/>
          </a:p>
          <a:p>
            <a:pPr lvl="3" fontAlgn="base"/>
            <a:r>
              <a:rPr lang="en-US" altLang="zh-CN" strike="noStrike" noProof="1"/>
              <a:t>Fourth level</a:t>
            </a:r>
            <a:endParaRPr lang="en-US" altLang="zh-CN" strike="noStrike" noProof="1"/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0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2" Type="http://schemas.openxmlformats.org/officeDocument/2006/relationships/theme" Target="../theme/theme11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15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7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6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3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99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4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4350" y="1600201"/>
            <a:ext cx="92583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1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F5BC9-D142-4C50-95AB-8900B895CCE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1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1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 defTabSz="914400">
              <a:defRPr kumimoji="0"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4DC4412-EE9F-4CC4-92F3-5E8A46A2A95A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二级</a:t>
            </a:r>
            <a:endParaRPr lang="zh-CN" altLang="en-US" dirty="0"/>
          </a:p>
          <a:p>
            <a:pPr lvl="2" indent="-228600"/>
            <a:r>
              <a:rPr lang="zh-CN" altLang="en-US" dirty="0"/>
              <a:t>三级</a:t>
            </a:r>
            <a:endParaRPr lang="zh-CN" altLang="en-US" dirty="0"/>
          </a:p>
          <a:p>
            <a:pPr lvl="3" indent="-228600"/>
            <a:r>
              <a:rPr lang="zh-CN" altLang="en-US" dirty="0"/>
              <a:t>四级</a:t>
            </a:r>
            <a:endParaRPr lang="zh-CN" altLang="en-US" dirty="0"/>
          </a:p>
          <a:p>
            <a:pPr lvl="4" indent="-228600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514350" y="1600200"/>
            <a:ext cx="92583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4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14725" y="6356350"/>
            <a:ext cx="3257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2350" y="6356350"/>
            <a:ext cx="24003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宋体" panose="02010600030101010101" pitchFamily="2" charset="-122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宋体" panose="02010600030101010101" pitchFamily="2" charset="-122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7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hyperlink" Target="http://www.hitsz.edu.cn/article/view/id-26348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1" Type="http://schemas.openxmlformats.org/officeDocument/2006/relationships/notesSlide" Target="../notesSlides/notesSlide2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1" Type="http://schemas.openxmlformats.org/officeDocument/2006/relationships/notesSlide" Target="../notesSlides/notesSlide28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2" Type="http://schemas.openxmlformats.org/officeDocument/2006/relationships/notesSlide" Target="../notesSlides/notesSlide32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62.png"/><Relationship Id="rId2" Type="http://schemas.openxmlformats.org/officeDocument/2006/relationships/image" Target="../media/image44.png"/><Relationship Id="rId19" Type="http://schemas.openxmlformats.org/officeDocument/2006/relationships/image" Target="../media/image61.png"/><Relationship Id="rId18" Type="http://schemas.openxmlformats.org/officeDocument/2006/relationships/image" Target="../media/image60.png"/><Relationship Id="rId17" Type="http://schemas.openxmlformats.org/officeDocument/2006/relationships/image" Target="../media/image59.png"/><Relationship Id="rId16" Type="http://schemas.openxmlformats.org/officeDocument/2006/relationships/image" Target="../media/image58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wmf"/><Relationship Id="rId1" Type="http://schemas.openxmlformats.org/officeDocument/2006/relationships/oleObject" Target="../embeddings/oleObject1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8.wmf"/><Relationship Id="rId1" Type="http://schemas.openxmlformats.org/officeDocument/2006/relationships/oleObject" Target="../embeddings/oleObject2.bin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wmf"/><Relationship Id="rId1" Type="http://schemas.openxmlformats.org/officeDocument/2006/relationships/oleObject" Target="../embeddings/oleObject3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wmf"/><Relationship Id="rId10" Type="http://schemas.openxmlformats.org/officeDocument/2006/relationships/notesSlide" Target="../notesSlides/notesSlide43.xml"/><Relationship Id="rId1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85.wmf"/><Relationship Id="rId1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7.png"/><Relationship Id="rId2" Type="http://schemas.openxmlformats.org/officeDocument/2006/relationships/tags" Target="../tags/tag2.xml"/><Relationship Id="rId1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wmf"/><Relationship Id="rId1" Type="http://schemas.openxmlformats.org/officeDocument/2006/relationships/oleObject" Target="../embeddings/oleObject7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0.xml"/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1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0.png"/><Relationship Id="rId3" Type="http://schemas.openxmlformats.org/officeDocument/2006/relationships/image" Target="../media/image98.wmf"/><Relationship Id="rId2" Type="http://schemas.openxmlformats.org/officeDocument/2006/relationships/oleObject" Target="../embeddings/oleObject10.bin"/><Relationship Id="rId1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91.png"/><Relationship Id="rId1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0.wmf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wmf"/><Relationship Id="rId2" Type="http://schemas.openxmlformats.org/officeDocument/2006/relationships/oleObject" Target="../embeddings/oleObject11.bin"/><Relationship Id="rId10" Type="http://schemas.openxmlformats.org/officeDocument/2006/relationships/notesSlide" Target="../notesSlides/notesSlide53.xml"/><Relationship Id="rId1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111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1" Type="http://schemas.openxmlformats.org/officeDocument/2006/relationships/notesSlide" Target="../notesSlides/notesSlide54.xml"/><Relationship Id="rId20" Type="http://schemas.openxmlformats.org/officeDocument/2006/relationships/vmlDrawing" Target="../drawings/vmlDrawing11.vml"/><Relationship Id="rId2" Type="http://schemas.openxmlformats.org/officeDocument/2006/relationships/image" Target="../media/image107.w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16.wmf"/><Relationship Id="rId17" Type="http://schemas.openxmlformats.org/officeDocument/2006/relationships/oleObject" Target="../embeddings/oleObject20.bin"/><Relationship Id="rId16" Type="http://schemas.openxmlformats.org/officeDocument/2006/relationships/image" Target="../media/image115.wmf"/><Relationship Id="rId15" Type="http://schemas.openxmlformats.org/officeDocument/2006/relationships/oleObject" Target="../embeddings/oleObject19.bin"/><Relationship Id="rId14" Type="http://schemas.openxmlformats.org/officeDocument/2006/relationships/image" Target="../media/image114.w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113.w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112.wmf"/><Relationship Id="rId1" Type="http://schemas.openxmlformats.org/officeDocument/2006/relationships/oleObject" Target="../embeddings/oleObject13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5.wmf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3" Type="http://schemas.openxmlformats.org/officeDocument/2006/relationships/image" Target="../media/image118.wmf"/><Relationship Id="rId2" Type="http://schemas.openxmlformats.org/officeDocument/2006/relationships/oleObject" Target="../embeddings/oleObject21.bin"/><Relationship Id="rId10" Type="http://schemas.openxmlformats.org/officeDocument/2006/relationships/notesSlide" Target="../notesSlides/notesSlide55.xml"/><Relationship Id="rId1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wmf"/><Relationship Id="rId8" Type="http://schemas.openxmlformats.org/officeDocument/2006/relationships/oleObject" Target="../embeddings/oleObject25.bin"/><Relationship Id="rId7" Type="http://schemas.openxmlformats.org/officeDocument/2006/relationships/image" Target="../media/image115.wmf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18.wmf"/><Relationship Id="rId21" Type="http://schemas.openxmlformats.org/officeDocument/2006/relationships/notesSlide" Target="../notesSlides/notesSlide56.xml"/><Relationship Id="rId20" Type="http://schemas.openxmlformats.org/officeDocument/2006/relationships/vmlDrawing" Target="../drawings/vmlDrawing13.vml"/><Relationship Id="rId2" Type="http://schemas.openxmlformats.org/officeDocument/2006/relationships/oleObject" Target="../embeddings/oleObject23.bin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27.wmf"/><Relationship Id="rId17" Type="http://schemas.openxmlformats.org/officeDocument/2006/relationships/oleObject" Target="../embeddings/oleObject30.bin"/><Relationship Id="rId16" Type="http://schemas.openxmlformats.org/officeDocument/2006/relationships/oleObject" Target="../embeddings/oleObject29.bin"/><Relationship Id="rId15" Type="http://schemas.openxmlformats.org/officeDocument/2006/relationships/image" Target="../media/image126.wmf"/><Relationship Id="rId14" Type="http://schemas.openxmlformats.org/officeDocument/2006/relationships/oleObject" Target="../embeddings/oleObject28.bin"/><Relationship Id="rId13" Type="http://schemas.openxmlformats.org/officeDocument/2006/relationships/image" Target="../media/image125.wmf"/><Relationship Id="rId12" Type="http://schemas.openxmlformats.org/officeDocument/2006/relationships/oleObject" Target="../embeddings/oleObject27.bin"/><Relationship Id="rId11" Type="http://schemas.openxmlformats.org/officeDocument/2006/relationships/image" Target="../media/image124.wmf"/><Relationship Id="rId10" Type="http://schemas.openxmlformats.org/officeDocument/2006/relationships/oleObject" Target="../embeddings/oleObject26.bin"/><Relationship Id="rId1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4.png"/><Relationship Id="rId7" Type="http://schemas.openxmlformats.org/officeDocument/2006/relationships/image" Target="../media/image110.wmf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33.wmf"/><Relationship Id="rId2" Type="http://schemas.openxmlformats.org/officeDocument/2006/relationships/oleObject" Target="../embeddings/oleObject31.bin"/><Relationship Id="rId11" Type="http://schemas.openxmlformats.org/officeDocument/2006/relationships/notesSlide" Target="../notesSlides/notesSlide58.xml"/><Relationship Id="rId10" Type="http://schemas.openxmlformats.org/officeDocument/2006/relationships/vmlDrawing" Target="../drawings/vmlDrawing14.vml"/><Relationship Id="rId1" Type="http://schemas.openxmlformats.org/officeDocument/2006/relationships/image" Target="../media/image132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135.png"/><Relationship Id="rId7" Type="http://schemas.openxmlformats.org/officeDocument/2006/relationships/oleObject" Target="../embeddings/oleObject35.bin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33.wmf"/><Relationship Id="rId15" Type="http://schemas.openxmlformats.org/officeDocument/2006/relationships/notesSlide" Target="../notesSlides/notesSlide59.xml"/><Relationship Id="rId14" Type="http://schemas.openxmlformats.org/officeDocument/2006/relationships/vmlDrawing" Target="../drawings/vmlDrawing15.vml"/><Relationship Id="rId13" Type="http://schemas.openxmlformats.org/officeDocument/2006/relationships/slideLayout" Target="../slideLayouts/slideLayout7.xml"/><Relationship Id="rId12" Type="http://schemas.openxmlformats.org/officeDocument/2006/relationships/oleObject" Target="../embeddings/oleObject39.bin"/><Relationship Id="rId11" Type="http://schemas.openxmlformats.org/officeDocument/2006/relationships/oleObject" Target="../embeddings/oleObject38.bin"/><Relationship Id="rId10" Type="http://schemas.openxmlformats.org/officeDocument/2006/relationships/oleObject" Target="../embeddings/oleObject37.bin"/><Relationship Id="rId1" Type="http://schemas.openxmlformats.org/officeDocument/2006/relationships/oleObject" Target="../embeddings/oleObject33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8" Type="http://schemas.openxmlformats.org/officeDocument/2006/relationships/oleObject" Target="../embeddings/oleObject42.bin"/><Relationship Id="rId7" Type="http://schemas.openxmlformats.org/officeDocument/2006/relationships/image" Target="../media/image110.wmf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37.wmf"/><Relationship Id="rId2" Type="http://schemas.openxmlformats.org/officeDocument/2006/relationships/oleObject" Target="../embeddings/oleObject40.bin"/><Relationship Id="rId17" Type="http://schemas.openxmlformats.org/officeDocument/2006/relationships/notesSlide" Target="../notesSlides/notesSlide60.xml"/><Relationship Id="rId16" Type="http://schemas.openxmlformats.org/officeDocument/2006/relationships/vmlDrawing" Target="../drawings/vmlDrawing16.vml"/><Relationship Id="rId15" Type="http://schemas.openxmlformats.org/officeDocument/2006/relationships/slideLayout" Target="../slideLayouts/slideLayout7.xml"/><Relationship Id="rId14" Type="http://schemas.openxmlformats.org/officeDocument/2006/relationships/oleObject" Target="../embeddings/oleObject47.bin"/><Relationship Id="rId13" Type="http://schemas.openxmlformats.org/officeDocument/2006/relationships/oleObject" Target="../embeddings/oleObject46.bin"/><Relationship Id="rId12" Type="http://schemas.openxmlformats.org/officeDocument/2006/relationships/oleObject" Target="../embeddings/oleObject45.bin"/><Relationship Id="rId11" Type="http://schemas.openxmlformats.org/officeDocument/2006/relationships/image" Target="../media/image138.wmf"/><Relationship Id="rId10" Type="http://schemas.openxmlformats.org/officeDocument/2006/relationships/oleObject" Target="../embeddings/oleObject44.bin"/><Relationship Id="rId1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.bin"/><Relationship Id="rId8" Type="http://schemas.openxmlformats.org/officeDocument/2006/relationships/oleObject" Target="../embeddings/oleObject50.bin"/><Relationship Id="rId7" Type="http://schemas.openxmlformats.org/officeDocument/2006/relationships/image" Target="../media/image110.wmf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40.wmf"/><Relationship Id="rId2" Type="http://schemas.openxmlformats.org/officeDocument/2006/relationships/oleObject" Target="../embeddings/oleObject48.bin"/><Relationship Id="rId16" Type="http://schemas.openxmlformats.org/officeDocument/2006/relationships/notesSlide" Target="../notesSlides/notesSlide61.xml"/><Relationship Id="rId15" Type="http://schemas.openxmlformats.org/officeDocument/2006/relationships/vmlDrawing" Target="../drawings/vmlDrawing17.vml"/><Relationship Id="rId14" Type="http://schemas.openxmlformats.org/officeDocument/2006/relationships/slideLayout" Target="../slideLayouts/slideLayout7.xml"/><Relationship Id="rId13" Type="http://schemas.openxmlformats.org/officeDocument/2006/relationships/oleObject" Target="../embeddings/oleObject55.bin"/><Relationship Id="rId12" Type="http://schemas.openxmlformats.org/officeDocument/2006/relationships/oleObject" Target="../embeddings/oleObject54.bin"/><Relationship Id="rId11" Type="http://schemas.openxmlformats.org/officeDocument/2006/relationships/oleObject" Target="../embeddings/oleObject53.bin"/><Relationship Id="rId10" Type="http://schemas.openxmlformats.org/officeDocument/2006/relationships/oleObject" Target="../embeddings/oleObject52.bin"/><Relationship Id="rId1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9.png"/><Relationship Id="rId8" Type="http://schemas.openxmlformats.org/officeDocument/2006/relationships/image" Target="../media/image148.png"/><Relationship Id="rId7" Type="http://schemas.openxmlformats.org/officeDocument/2006/relationships/image" Target="../media/image147.png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5" Type="http://schemas.openxmlformats.org/officeDocument/2006/relationships/notesSlide" Target="../notesSlides/notesSlide62.x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163.png"/><Relationship Id="rId22" Type="http://schemas.openxmlformats.org/officeDocument/2006/relationships/image" Target="../media/image162.png"/><Relationship Id="rId21" Type="http://schemas.openxmlformats.org/officeDocument/2006/relationships/image" Target="../media/image161.png"/><Relationship Id="rId20" Type="http://schemas.openxmlformats.org/officeDocument/2006/relationships/image" Target="../media/image160.png"/><Relationship Id="rId2" Type="http://schemas.openxmlformats.org/officeDocument/2006/relationships/image" Target="../media/image142.png"/><Relationship Id="rId19" Type="http://schemas.openxmlformats.org/officeDocument/2006/relationships/image" Target="../media/image159.png"/><Relationship Id="rId18" Type="http://schemas.openxmlformats.org/officeDocument/2006/relationships/image" Target="../media/image158.png"/><Relationship Id="rId17" Type="http://schemas.openxmlformats.org/officeDocument/2006/relationships/image" Target="../media/image157.png"/><Relationship Id="rId16" Type="http://schemas.openxmlformats.org/officeDocument/2006/relationships/image" Target="../media/image156.png"/><Relationship Id="rId15" Type="http://schemas.openxmlformats.org/officeDocument/2006/relationships/image" Target="../media/image155.png"/><Relationship Id="rId14" Type="http://schemas.openxmlformats.org/officeDocument/2006/relationships/image" Target="../media/image154.png"/><Relationship Id="rId13" Type="http://schemas.openxmlformats.org/officeDocument/2006/relationships/image" Target="../media/image153.png"/><Relationship Id="rId12" Type="http://schemas.openxmlformats.org/officeDocument/2006/relationships/image" Target="../media/image152.png"/><Relationship Id="rId11" Type="http://schemas.openxmlformats.org/officeDocument/2006/relationships/image" Target="../media/image151.png"/><Relationship Id="rId10" Type="http://schemas.openxmlformats.org/officeDocument/2006/relationships/image" Target="../media/image150.png"/><Relationship Id="rId1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1.png"/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71.png"/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1.png"/><Relationship Id="rId4" Type="http://schemas.openxmlformats.org/officeDocument/2006/relationships/image" Target="../media/image180.png"/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1.png"/><Relationship Id="rId4" Type="http://schemas.openxmlformats.org/officeDocument/2006/relationships/image" Target="../media/image184.png"/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92.png"/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1.png"/><Relationship Id="rId4" Type="http://schemas.openxmlformats.org/officeDocument/2006/relationships/image" Target="../media/image195.png"/><Relationship Id="rId3" Type="http://schemas.openxmlformats.org/officeDocument/2006/relationships/image" Target="../media/image187.png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0.png"/><Relationship Id="rId3" Type="http://schemas.openxmlformats.org/officeDocument/2006/relationships/image" Target="../media/image171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1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www.hitsz.edu.cn/UserFiles/banner/large/1498189993954.jpg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42010"/>
            <a:ext cx="9144000" cy="34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0468" y="19050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rgbClr val="FF0000"/>
                </a:solidFill>
              </a:rPr>
              <a:t>第</a:t>
            </a:r>
            <a:r>
              <a:rPr lang="en-US" altLang="zh-CN" sz="6600" b="1" dirty="0">
                <a:solidFill>
                  <a:srgbClr val="FF0000"/>
                </a:solidFill>
              </a:rPr>
              <a:t>11</a:t>
            </a:r>
            <a:r>
              <a:rPr lang="zh-CN" altLang="en-US" sz="6600" b="1" dirty="0">
                <a:solidFill>
                  <a:srgbClr val="FF0000"/>
                </a:solidFill>
              </a:rPr>
              <a:t>章 搜索策略</a:t>
            </a:r>
            <a:endParaRPr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FF6934-B1EA-44EC-9EEA-A1EFED0F029D}" type="datetime1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哈工大（深圳）计算机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63EC4C-CFD8-4F45-A0A2-30028C1F73DB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28700" y="274983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028700" y="248478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C:\Users\Haijun\AppData\Roaming\Tencent\Users\2968516474\QQ\WinTemp\RichOle\O5)[OOM[}$H7(6{A~41GY`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638" y="2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10287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页脚占位符 4"/>
          <p:cNvSpPr txBox="1"/>
          <p:nvPr/>
        </p:nvSpPr>
        <p:spPr>
          <a:xfrm>
            <a:off x="571500" y="-2981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b="1" dirty="0">
                <a:solidFill>
                  <a:srgbClr val="00B0F0"/>
                </a:solidFill>
                <a:latin typeface="Calibri" panose="020F0502020204030204"/>
                <a:ea typeface="宋体" panose="02010600030101010101" pitchFamily="2" charset="-122"/>
              </a:rPr>
              <a:t>11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搜索策略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50007" y="5647600"/>
            <a:ext cx="3662045" cy="52322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16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906" name="Line 90"/>
          <p:cNvSpPr/>
          <p:nvPr/>
        </p:nvSpPr>
        <p:spPr>
          <a:xfrm flipH="1">
            <a:off x="4136708" y="1122680"/>
            <a:ext cx="2016125" cy="7207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08" name="Line 92"/>
          <p:cNvSpPr/>
          <p:nvPr/>
        </p:nvSpPr>
        <p:spPr>
          <a:xfrm>
            <a:off x="6297295" y="1267143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09" name="Line 93"/>
          <p:cNvSpPr/>
          <p:nvPr/>
        </p:nvSpPr>
        <p:spPr>
          <a:xfrm>
            <a:off x="6513195" y="1122680"/>
            <a:ext cx="1871663" cy="64928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10" name="Line 94"/>
          <p:cNvSpPr/>
          <p:nvPr/>
        </p:nvSpPr>
        <p:spPr>
          <a:xfrm flipH="1">
            <a:off x="3489008" y="1987868"/>
            <a:ext cx="43180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11" name="Line 95"/>
          <p:cNvSpPr/>
          <p:nvPr/>
        </p:nvSpPr>
        <p:spPr>
          <a:xfrm flipH="1">
            <a:off x="3128645" y="2780030"/>
            <a:ext cx="215900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12" name="Line 96"/>
          <p:cNvSpPr/>
          <p:nvPr/>
        </p:nvSpPr>
        <p:spPr>
          <a:xfrm flipH="1">
            <a:off x="2623820" y="3572193"/>
            <a:ext cx="360363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13" name="Line 97"/>
          <p:cNvSpPr/>
          <p:nvPr/>
        </p:nvSpPr>
        <p:spPr>
          <a:xfrm>
            <a:off x="3200083" y="3572193"/>
            <a:ext cx="288925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14" name="Line 98"/>
          <p:cNvSpPr/>
          <p:nvPr/>
        </p:nvSpPr>
        <p:spPr>
          <a:xfrm>
            <a:off x="3631883" y="4364355"/>
            <a:ext cx="288925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15" name="Line 99"/>
          <p:cNvSpPr/>
          <p:nvPr/>
        </p:nvSpPr>
        <p:spPr>
          <a:xfrm flipH="1">
            <a:off x="2192020" y="4364355"/>
            <a:ext cx="288925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16" name="Line 100"/>
          <p:cNvSpPr/>
          <p:nvPr/>
        </p:nvSpPr>
        <p:spPr>
          <a:xfrm>
            <a:off x="2696845" y="4364355"/>
            <a:ext cx="287338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17" name="Line 101"/>
          <p:cNvSpPr/>
          <p:nvPr/>
        </p:nvSpPr>
        <p:spPr>
          <a:xfrm flipH="1">
            <a:off x="3560445" y="5227955"/>
            <a:ext cx="360363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874" name="Oval 58"/>
          <p:cNvSpPr>
            <a:spLocks noChangeArrowheads="1"/>
          </p:cNvSpPr>
          <p:nvPr/>
        </p:nvSpPr>
        <p:spPr bwMode="auto">
          <a:xfrm>
            <a:off x="6152833" y="906780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84" name="Oval 68"/>
          <p:cNvSpPr>
            <a:spLocks noChangeArrowheads="1"/>
          </p:cNvSpPr>
          <p:nvPr/>
        </p:nvSpPr>
        <p:spPr bwMode="auto">
          <a:xfrm>
            <a:off x="3200083" y="2491105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85" name="Oval 69"/>
          <p:cNvSpPr>
            <a:spLocks noChangeArrowheads="1"/>
          </p:cNvSpPr>
          <p:nvPr/>
        </p:nvSpPr>
        <p:spPr bwMode="auto">
          <a:xfrm>
            <a:off x="2912745" y="328326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86" name="Oval 70"/>
          <p:cNvSpPr>
            <a:spLocks noChangeArrowheads="1"/>
          </p:cNvSpPr>
          <p:nvPr/>
        </p:nvSpPr>
        <p:spPr bwMode="auto">
          <a:xfrm>
            <a:off x="2407920" y="4075430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87" name="Oval 71"/>
          <p:cNvSpPr>
            <a:spLocks noChangeArrowheads="1"/>
          </p:cNvSpPr>
          <p:nvPr/>
        </p:nvSpPr>
        <p:spPr bwMode="auto">
          <a:xfrm>
            <a:off x="3344545" y="4075430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88" name="Oval 72"/>
          <p:cNvSpPr>
            <a:spLocks noChangeArrowheads="1"/>
          </p:cNvSpPr>
          <p:nvPr/>
        </p:nvSpPr>
        <p:spPr bwMode="auto">
          <a:xfrm>
            <a:off x="3776345" y="4867593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89" name="Oval 73"/>
          <p:cNvSpPr>
            <a:spLocks noChangeArrowheads="1"/>
          </p:cNvSpPr>
          <p:nvPr/>
        </p:nvSpPr>
        <p:spPr bwMode="auto">
          <a:xfrm>
            <a:off x="2839720" y="4867593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0" name="Oval 74"/>
          <p:cNvSpPr>
            <a:spLocks noChangeArrowheads="1"/>
          </p:cNvSpPr>
          <p:nvPr/>
        </p:nvSpPr>
        <p:spPr bwMode="auto">
          <a:xfrm>
            <a:off x="1903095" y="4867593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918" name="Line 102"/>
          <p:cNvSpPr/>
          <p:nvPr/>
        </p:nvSpPr>
        <p:spPr>
          <a:xfrm>
            <a:off x="3489008" y="6091555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19" name="Line 103"/>
          <p:cNvSpPr/>
          <p:nvPr/>
        </p:nvSpPr>
        <p:spPr>
          <a:xfrm>
            <a:off x="6297295" y="1987868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0" name="Line 104"/>
          <p:cNvSpPr/>
          <p:nvPr/>
        </p:nvSpPr>
        <p:spPr>
          <a:xfrm flipH="1">
            <a:off x="5432108" y="2707005"/>
            <a:ext cx="720725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1" name="Line 105"/>
          <p:cNvSpPr/>
          <p:nvPr/>
        </p:nvSpPr>
        <p:spPr>
          <a:xfrm>
            <a:off x="6297295" y="2780030"/>
            <a:ext cx="0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2" name="Line 106"/>
          <p:cNvSpPr/>
          <p:nvPr/>
        </p:nvSpPr>
        <p:spPr>
          <a:xfrm>
            <a:off x="6297295" y="3643630"/>
            <a:ext cx="0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3" name="Line 107"/>
          <p:cNvSpPr/>
          <p:nvPr/>
        </p:nvSpPr>
        <p:spPr>
          <a:xfrm flipH="1">
            <a:off x="4855845" y="3572193"/>
            <a:ext cx="360363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4" name="Line 108"/>
          <p:cNvSpPr/>
          <p:nvPr/>
        </p:nvSpPr>
        <p:spPr>
          <a:xfrm>
            <a:off x="5432108" y="3572193"/>
            <a:ext cx="360362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5" name="Line 109"/>
          <p:cNvSpPr/>
          <p:nvPr/>
        </p:nvSpPr>
        <p:spPr>
          <a:xfrm>
            <a:off x="4928870" y="4435793"/>
            <a:ext cx="287338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6" name="Line 110"/>
          <p:cNvSpPr/>
          <p:nvPr/>
        </p:nvSpPr>
        <p:spPr>
          <a:xfrm>
            <a:off x="6297295" y="4507230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7" name="Line 111"/>
          <p:cNvSpPr/>
          <p:nvPr/>
        </p:nvSpPr>
        <p:spPr>
          <a:xfrm flipH="1">
            <a:off x="5936933" y="5299393"/>
            <a:ext cx="360362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8" name="Line 112"/>
          <p:cNvSpPr/>
          <p:nvPr/>
        </p:nvSpPr>
        <p:spPr>
          <a:xfrm>
            <a:off x="5863908" y="6091555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29" name="Line 113"/>
          <p:cNvSpPr/>
          <p:nvPr/>
        </p:nvSpPr>
        <p:spPr>
          <a:xfrm flipH="1">
            <a:off x="8097520" y="2059305"/>
            <a:ext cx="358775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30" name="Line 114"/>
          <p:cNvSpPr/>
          <p:nvPr/>
        </p:nvSpPr>
        <p:spPr>
          <a:xfrm>
            <a:off x="8600758" y="1987868"/>
            <a:ext cx="360362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31" name="Line 115"/>
          <p:cNvSpPr/>
          <p:nvPr/>
        </p:nvSpPr>
        <p:spPr>
          <a:xfrm flipH="1">
            <a:off x="8529320" y="2780030"/>
            <a:ext cx="360363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32" name="Line 116"/>
          <p:cNvSpPr/>
          <p:nvPr/>
        </p:nvSpPr>
        <p:spPr>
          <a:xfrm>
            <a:off x="9105583" y="2780030"/>
            <a:ext cx="358775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33" name="Line 117"/>
          <p:cNvSpPr/>
          <p:nvPr/>
        </p:nvSpPr>
        <p:spPr>
          <a:xfrm flipH="1">
            <a:off x="8024495" y="3572193"/>
            <a:ext cx="360363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34" name="Line 118"/>
          <p:cNvSpPr/>
          <p:nvPr/>
        </p:nvSpPr>
        <p:spPr>
          <a:xfrm>
            <a:off x="8600758" y="3572193"/>
            <a:ext cx="215900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35" name="Line 119"/>
          <p:cNvSpPr/>
          <p:nvPr/>
        </p:nvSpPr>
        <p:spPr>
          <a:xfrm>
            <a:off x="9608820" y="3572193"/>
            <a:ext cx="360363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936" name="Line 120"/>
          <p:cNvSpPr/>
          <p:nvPr/>
        </p:nvSpPr>
        <p:spPr>
          <a:xfrm>
            <a:off x="9969183" y="4435793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2883" name="Oval 67"/>
          <p:cNvSpPr>
            <a:spLocks noChangeArrowheads="1"/>
          </p:cNvSpPr>
          <p:nvPr/>
        </p:nvSpPr>
        <p:spPr bwMode="auto">
          <a:xfrm>
            <a:off x="8311833" y="1698943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82" name="Oval 66"/>
          <p:cNvSpPr>
            <a:spLocks noChangeArrowheads="1"/>
          </p:cNvSpPr>
          <p:nvPr/>
        </p:nvSpPr>
        <p:spPr bwMode="auto">
          <a:xfrm>
            <a:off x="3847783" y="1698943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75" name="Oval 59"/>
          <p:cNvSpPr>
            <a:spLocks noChangeArrowheads="1"/>
          </p:cNvSpPr>
          <p:nvPr/>
        </p:nvSpPr>
        <p:spPr bwMode="auto">
          <a:xfrm>
            <a:off x="6152833" y="1698943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76" name="Oval 60"/>
          <p:cNvSpPr>
            <a:spLocks noChangeArrowheads="1"/>
          </p:cNvSpPr>
          <p:nvPr/>
        </p:nvSpPr>
        <p:spPr bwMode="auto">
          <a:xfrm>
            <a:off x="6152833" y="2491105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7" name="Oval 81"/>
          <p:cNvSpPr>
            <a:spLocks noChangeArrowheads="1"/>
          </p:cNvSpPr>
          <p:nvPr/>
        </p:nvSpPr>
        <p:spPr bwMode="auto">
          <a:xfrm>
            <a:off x="7808595" y="2491105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8" name="Oval 82"/>
          <p:cNvSpPr>
            <a:spLocks noChangeArrowheads="1"/>
          </p:cNvSpPr>
          <p:nvPr/>
        </p:nvSpPr>
        <p:spPr bwMode="auto">
          <a:xfrm>
            <a:off x="8816658" y="2491105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77" name="Oval 61"/>
          <p:cNvSpPr>
            <a:spLocks noChangeArrowheads="1"/>
          </p:cNvSpPr>
          <p:nvPr/>
        </p:nvSpPr>
        <p:spPr bwMode="auto">
          <a:xfrm>
            <a:off x="6152833" y="328326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3" name="Oval 77"/>
          <p:cNvSpPr>
            <a:spLocks noChangeArrowheads="1"/>
          </p:cNvSpPr>
          <p:nvPr/>
        </p:nvSpPr>
        <p:spPr bwMode="auto">
          <a:xfrm>
            <a:off x="5144770" y="328326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9" name="Oval 83"/>
          <p:cNvSpPr>
            <a:spLocks noChangeArrowheads="1"/>
          </p:cNvSpPr>
          <p:nvPr/>
        </p:nvSpPr>
        <p:spPr bwMode="auto">
          <a:xfrm>
            <a:off x="8311833" y="328326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900" name="Oval 84"/>
          <p:cNvSpPr>
            <a:spLocks noChangeArrowheads="1"/>
          </p:cNvSpPr>
          <p:nvPr/>
        </p:nvSpPr>
        <p:spPr bwMode="auto">
          <a:xfrm>
            <a:off x="9319895" y="328326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78" name="Oval 62"/>
          <p:cNvSpPr>
            <a:spLocks noChangeArrowheads="1"/>
          </p:cNvSpPr>
          <p:nvPr/>
        </p:nvSpPr>
        <p:spPr bwMode="auto">
          <a:xfrm>
            <a:off x="6152833" y="414686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4" name="Oval 78"/>
          <p:cNvSpPr>
            <a:spLocks noChangeArrowheads="1"/>
          </p:cNvSpPr>
          <p:nvPr/>
        </p:nvSpPr>
        <p:spPr bwMode="auto">
          <a:xfrm>
            <a:off x="5576570" y="414686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5" name="Oval 79"/>
          <p:cNvSpPr>
            <a:spLocks noChangeArrowheads="1"/>
          </p:cNvSpPr>
          <p:nvPr/>
        </p:nvSpPr>
        <p:spPr bwMode="auto">
          <a:xfrm>
            <a:off x="4639945" y="414686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901" name="Oval 85"/>
          <p:cNvSpPr>
            <a:spLocks noChangeArrowheads="1"/>
          </p:cNvSpPr>
          <p:nvPr/>
        </p:nvSpPr>
        <p:spPr bwMode="auto">
          <a:xfrm>
            <a:off x="7808595" y="4146868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902" name="Oval 86"/>
          <p:cNvSpPr>
            <a:spLocks noChangeArrowheads="1"/>
          </p:cNvSpPr>
          <p:nvPr/>
        </p:nvSpPr>
        <p:spPr bwMode="auto">
          <a:xfrm>
            <a:off x="8672195" y="4146868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903" name="Oval 87"/>
          <p:cNvSpPr>
            <a:spLocks noChangeArrowheads="1"/>
          </p:cNvSpPr>
          <p:nvPr/>
        </p:nvSpPr>
        <p:spPr bwMode="auto">
          <a:xfrm>
            <a:off x="9824720" y="414686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79" name="Oval 63"/>
          <p:cNvSpPr>
            <a:spLocks noChangeArrowheads="1"/>
          </p:cNvSpPr>
          <p:nvPr/>
        </p:nvSpPr>
        <p:spPr bwMode="auto">
          <a:xfrm>
            <a:off x="6152833" y="4939030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6" name="Oval 80"/>
          <p:cNvSpPr>
            <a:spLocks noChangeArrowheads="1"/>
          </p:cNvSpPr>
          <p:nvPr/>
        </p:nvSpPr>
        <p:spPr bwMode="auto">
          <a:xfrm>
            <a:off x="5071745" y="4867593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905" name="Oval 89"/>
          <p:cNvSpPr>
            <a:spLocks noChangeArrowheads="1"/>
          </p:cNvSpPr>
          <p:nvPr/>
        </p:nvSpPr>
        <p:spPr bwMode="auto">
          <a:xfrm>
            <a:off x="9824720" y="4867593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80" name="Oval 64"/>
          <p:cNvSpPr>
            <a:spLocks noChangeArrowheads="1"/>
          </p:cNvSpPr>
          <p:nvPr/>
        </p:nvSpPr>
        <p:spPr bwMode="auto">
          <a:xfrm>
            <a:off x="5721033" y="5731193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1" name="Oval 75"/>
          <p:cNvSpPr>
            <a:spLocks noChangeArrowheads="1"/>
          </p:cNvSpPr>
          <p:nvPr/>
        </p:nvSpPr>
        <p:spPr bwMode="auto">
          <a:xfrm>
            <a:off x="3344545" y="5731193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81" name="Oval 65"/>
          <p:cNvSpPr>
            <a:spLocks noChangeArrowheads="1"/>
          </p:cNvSpPr>
          <p:nvPr/>
        </p:nvSpPr>
        <p:spPr bwMode="auto">
          <a:xfrm>
            <a:off x="5719445" y="6523355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2892" name="Oval 76"/>
          <p:cNvSpPr>
            <a:spLocks noChangeArrowheads="1"/>
          </p:cNvSpPr>
          <p:nvPr/>
        </p:nvSpPr>
        <p:spPr bwMode="auto">
          <a:xfrm>
            <a:off x="3344545" y="6523355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0175" name="Group 144"/>
          <p:cNvGrpSpPr/>
          <p:nvPr/>
        </p:nvGrpSpPr>
        <p:grpSpPr>
          <a:xfrm>
            <a:off x="175895" y="1122680"/>
            <a:ext cx="3671888" cy="1512888"/>
            <a:chOff x="2015" y="890"/>
            <a:chExt cx="3402" cy="1179"/>
          </a:xfrm>
        </p:grpSpPr>
        <p:sp>
          <p:nvSpPr>
            <p:cNvPr id="802937" name="Oval 121"/>
            <p:cNvSpPr>
              <a:spLocks noChangeArrowheads="1"/>
            </p:cNvSpPr>
            <p:nvPr/>
          </p:nvSpPr>
          <p:spPr bwMode="auto">
            <a:xfrm>
              <a:off x="2015" y="935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2938" name="Oval 122"/>
            <p:cNvSpPr>
              <a:spLocks noChangeArrowheads="1"/>
            </p:cNvSpPr>
            <p:nvPr/>
          </p:nvSpPr>
          <p:spPr bwMode="auto">
            <a:xfrm>
              <a:off x="3058" y="935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2939" name="Oval 123"/>
            <p:cNvSpPr>
              <a:spLocks noChangeArrowheads="1"/>
            </p:cNvSpPr>
            <p:nvPr/>
          </p:nvSpPr>
          <p:spPr bwMode="auto">
            <a:xfrm>
              <a:off x="4009" y="890"/>
              <a:ext cx="319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2940" name="Oval 124"/>
            <p:cNvSpPr>
              <a:spLocks noChangeArrowheads="1"/>
            </p:cNvSpPr>
            <p:nvPr/>
          </p:nvSpPr>
          <p:spPr bwMode="auto">
            <a:xfrm>
              <a:off x="4011" y="1751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2941" name="Oval 125"/>
            <p:cNvSpPr>
              <a:spLocks noChangeArrowheads="1"/>
            </p:cNvSpPr>
            <p:nvPr/>
          </p:nvSpPr>
          <p:spPr bwMode="auto">
            <a:xfrm>
              <a:off x="5099" y="890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181" name="Line 126"/>
            <p:cNvSpPr/>
            <p:nvPr/>
          </p:nvSpPr>
          <p:spPr>
            <a:xfrm>
              <a:off x="2333" y="1072"/>
              <a:ext cx="725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82" name="Line 127"/>
            <p:cNvSpPr/>
            <p:nvPr/>
          </p:nvSpPr>
          <p:spPr>
            <a:xfrm>
              <a:off x="2197" y="1253"/>
              <a:ext cx="0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83" name="Line 128"/>
            <p:cNvSpPr/>
            <p:nvPr/>
          </p:nvSpPr>
          <p:spPr>
            <a:xfrm>
              <a:off x="2287" y="1208"/>
              <a:ext cx="817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84" name="Line 129"/>
            <p:cNvSpPr/>
            <p:nvPr/>
          </p:nvSpPr>
          <p:spPr>
            <a:xfrm>
              <a:off x="3194" y="1253"/>
              <a:ext cx="0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85" name="Line 130"/>
            <p:cNvSpPr/>
            <p:nvPr/>
          </p:nvSpPr>
          <p:spPr>
            <a:xfrm flipV="1">
              <a:off x="2287" y="1117"/>
              <a:ext cx="2813" cy="72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86" name="Line 131"/>
            <p:cNvSpPr/>
            <p:nvPr/>
          </p:nvSpPr>
          <p:spPr>
            <a:xfrm>
              <a:off x="3376" y="1888"/>
              <a:ext cx="635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87" name="Line 132"/>
            <p:cNvSpPr/>
            <p:nvPr/>
          </p:nvSpPr>
          <p:spPr>
            <a:xfrm>
              <a:off x="4147" y="1208"/>
              <a:ext cx="0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88" name="Line 133"/>
            <p:cNvSpPr/>
            <p:nvPr/>
          </p:nvSpPr>
          <p:spPr>
            <a:xfrm>
              <a:off x="4328" y="1026"/>
              <a:ext cx="772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89" name="Line 134"/>
            <p:cNvSpPr/>
            <p:nvPr/>
          </p:nvSpPr>
          <p:spPr>
            <a:xfrm flipH="1">
              <a:off x="4328" y="1208"/>
              <a:ext cx="908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2951" name="Oval 135"/>
            <p:cNvSpPr>
              <a:spLocks noChangeArrowheads="1"/>
            </p:cNvSpPr>
            <p:nvPr/>
          </p:nvSpPr>
          <p:spPr bwMode="auto">
            <a:xfrm>
              <a:off x="3058" y="1751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191" name="Line 136"/>
            <p:cNvSpPr/>
            <p:nvPr/>
          </p:nvSpPr>
          <p:spPr>
            <a:xfrm>
              <a:off x="2333" y="1072"/>
              <a:ext cx="725" cy="0"/>
            </a:xfrm>
            <a:prstGeom prst="line">
              <a:avLst/>
            </a:prstGeom>
            <a:ln w="5715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92" name="Line 137"/>
            <p:cNvSpPr/>
            <p:nvPr/>
          </p:nvSpPr>
          <p:spPr>
            <a:xfrm>
              <a:off x="3194" y="1253"/>
              <a:ext cx="0" cy="499"/>
            </a:xfrm>
            <a:prstGeom prst="line">
              <a:avLst/>
            </a:prstGeom>
            <a:ln w="5715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93" name="Line 138"/>
            <p:cNvSpPr/>
            <p:nvPr/>
          </p:nvSpPr>
          <p:spPr>
            <a:xfrm>
              <a:off x="3376" y="1888"/>
              <a:ext cx="635" cy="0"/>
            </a:xfrm>
            <a:prstGeom prst="line">
              <a:avLst/>
            </a:prstGeom>
            <a:ln w="5715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94" name="Line 139"/>
            <p:cNvSpPr/>
            <p:nvPr/>
          </p:nvSpPr>
          <p:spPr>
            <a:xfrm flipV="1">
              <a:off x="4147" y="1208"/>
              <a:ext cx="0" cy="544"/>
            </a:xfrm>
            <a:prstGeom prst="line">
              <a:avLst/>
            </a:prstGeom>
            <a:ln w="5715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95" name="Line 140"/>
            <p:cNvSpPr/>
            <p:nvPr/>
          </p:nvSpPr>
          <p:spPr>
            <a:xfrm>
              <a:off x="4328" y="1026"/>
              <a:ext cx="772" cy="0"/>
            </a:xfrm>
            <a:prstGeom prst="line">
              <a:avLst/>
            </a:prstGeom>
            <a:ln w="5715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96" name="Line 141"/>
            <p:cNvSpPr/>
            <p:nvPr/>
          </p:nvSpPr>
          <p:spPr>
            <a:xfrm flipV="1">
              <a:off x="2287" y="1117"/>
              <a:ext cx="2813" cy="726"/>
            </a:xfrm>
            <a:prstGeom prst="line">
              <a:avLst/>
            </a:prstGeom>
            <a:ln w="5715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0197" name="Line 142"/>
            <p:cNvSpPr/>
            <p:nvPr/>
          </p:nvSpPr>
          <p:spPr>
            <a:xfrm>
              <a:off x="2197" y="1253"/>
              <a:ext cx="0" cy="499"/>
            </a:xfrm>
            <a:prstGeom prst="line">
              <a:avLst/>
            </a:prstGeom>
            <a:ln w="5715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2959" name="Oval 143"/>
            <p:cNvSpPr>
              <a:spLocks noChangeArrowheads="1"/>
            </p:cNvSpPr>
            <p:nvPr/>
          </p:nvSpPr>
          <p:spPr bwMode="auto">
            <a:xfrm>
              <a:off x="2015" y="1751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22558" y="62230"/>
            <a:ext cx="531427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问题表示为树搜索问题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47756" y="4867593"/>
            <a:ext cx="201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没有可以通过的结点了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02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02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0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0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0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0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0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0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0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0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02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0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0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0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0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0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0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0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0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0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0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0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0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02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02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80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0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0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80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80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80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80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0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0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80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80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802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80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802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80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80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0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80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80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80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80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80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80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80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80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80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80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80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80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802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80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80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80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802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874" grpId="0" bldLvl="0" animBg="1"/>
      <p:bldP spid="802884" grpId="0" bldLvl="0" animBg="1"/>
      <p:bldP spid="802885" grpId="0" bldLvl="0" animBg="1"/>
      <p:bldP spid="802886" grpId="0" bldLvl="0" animBg="1"/>
      <p:bldP spid="802887" grpId="0" bldLvl="0" animBg="1"/>
      <p:bldP spid="802888" grpId="0" bldLvl="0" animBg="1"/>
      <p:bldP spid="802889" grpId="0" bldLvl="0" animBg="1"/>
      <p:bldP spid="802890" grpId="0" bldLvl="0" animBg="1"/>
      <p:bldP spid="802883" grpId="0" bldLvl="0" animBg="1"/>
      <p:bldP spid="802882" grpId="0" bldLvl="0" animBg="1"/>
      <p:bldP spid="802875" grpId="0" bldLvl="0" animBg="1"/>
      <p:bldP spid="802876" grpId="0" bldLvl="0" animBg="1"/>
      <p:bldP spid="802897" grpId="0" bldLvl="0" animBg="1"/>
      <p:bldP spid="802898" grpId="0" bldLvl="0" animBg="1"/>
      <p:bldP spid="802877" grpId="0" bldLvl="0" animBg="1"/>
      <p:bldP spid="802893" grpId="0" bldLvl="0" animBg="1"/>
      <p:bldP spid="802899" grpId="0" bldLvl="0" animBg="1"/>
      <p:bldP spid="802900" grpId="0" bldLvl="0" animBg="1"/>
      <p:bldP spid="802878" grpId="0" bldLvl="0" animBg="1"/>
      <p:bldP spid="802894" grpId="0" bldLvl="0" animBg="1"/>
      <p:bldP spid="802895" grpId="0" bldLvl="0" animBg="1"/>
      <p:bldP spid="802901" grpId="0" bldLvl="0" animBg="1"/>
      <p:bldP spid="802902" grpId="0" bldLvl="0" animBg="1"/>
      <p:bldP spid="802903" grpId="0" bldLvl="0" animBg="1"/>
      <p:bldP spid="802879" grpId="0" bldLvl="0" animBg="1"/>
      <p:bldP spid="802896" grpId="0" bldLvl="0" animBg="1"/>
      <p:bldP spid="802905" grpId="0" bldLvl="0" animBg="1"/>
      <p:bldP spid="802880" grpId="0" bldLvl="0" animBg="1"/>
      <p:bldP spid="802891" grpId="0" bldLvl="0" animBg="1"/>
      <p:bldP spid="802881" grpId="0" bldLvl="0" animBg="1"/>
      <p:bldP spid="802892" grpId="0" bldLvl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70" name="Line 6"/>
          <p:cNvSpPr/>
          <p:nvPr/>
        </p:nvSpPr>
        <p:spPr>
          <a:xfrm>
            <a:off x="6511925" y="1916113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889" name="Line 25"/>
          <p:cNvSpPr/>
          <p:nvPr/>
        </p:nvSpPr>
        <p:spPr>
          <a:xfrm>
            <a:off x="6511925" y="2636838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930" name="Line 66"/>
          <p:cNvSpPr/>
          <p:nvPr/>
        </p:nvSpPr>
        <p:spPr>
          <a:xfrm flipH="1">
            <a:off x="6078538" y="3429000"/>
            <a:ext cx="360362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931" name="Line 67"/>
          <p:cNvSpPr/>
          <p:nvPr/>
        </p:nvSpPr>
        <p:spPr>
          <a:xfrm>
            <a:off x="6654800" y="3429000"/>
            <a:ext cx="288925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932" name="Line 68"/>
          <p:cNvSpPr/>
          <p:nvPr/>
        </p:nvSpPr>
        <p:spPr>
          <a:xfrm flipH="1">
            <a:off x="5286375" y="2563813"/>
            <a:ext cx="1152525" cy="64928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933" name="Line 69"/>
          <p:cNvSpPr/>
          <p:nvPr/>
        </p:nvSpPr>
        <p:spPr>
          <a:xfrm>
            <a:off x="6727825" y="2563813"/>
            <a:ext cx="935038" cy="64928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934" name="Line 70"/>
          <p:cNvSpPr/>
          <p:nvPr/>
        </p:nvSpPr>
        <p:spPr>
          <a:xfrm>
            <a:off x="5214938" y="3500438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935" name="Line 71"/>
          <p:cNvSpPr/>
          <p:nvPr/>
        </p:nvSpPr>
        <p:spPr>
          <a:xfrm>
            <a:off x="5214938" y="4292600"/>
            <a:ext cx="0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936" name="Line 72"/>
          <p:cNvSpPr/>
          <p:nvPr/>
        </p:nvSpPr>
        <p:spPr>
          <a:xfrm>
            <a:off x="7735888" y="3500438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937" name="Line 73"/>
          <p:cNvSpPr/>
          <p:nvPr/>
        </p:nvSpPr>
        <p:spPr>
          <a:xfrm>
            <a:off x="7735888" y="4292600"/>
            <a:ext cx="0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4880" name="Oval 16"/>
          <p:cNvSpPr>
            <a:spLocks noChangeArrowheads="1"/>
          </p:cNvSpPr>
          <p:nvPr/>
        </p:nvSpPr>
        <p:spPr bwMode="auto">
          <a:xfrm>
            <a:off x="6367463" y="1555750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909" name="Oval 45"/>
          <p:cNvSpPr>
            <a:spLocks noChangeArrowheads="1"/>
          </p:cNvSpPr>
          <p:nvPr/>
        </p:nvSpPr>
        <p:spPr bwMode="auto">
          <a:xfrm>
            <a:off x="6367463" y="2347913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881" name="Oval 17"/>
          <p:cNvSpPr>
            <a:spLocks noChangeArrowheads="1"/>
          </p:cNvSpPr>
          <p:nvPr/>
        </p:nvSpPr>
        <p:spPr bwMode="auto">
          <a:xfrm>
            <a:off x="4999038" y="3140075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910" name="Oval 46"/>
          <p:cNvSpPr>
            <a:spLocks noChangeArrowheads="1"/>
          </p:cNvSpPr>
          <p:nvPr/>
        </p:nvSpPr>
        <p:spPr bwMode="auto">
          <a:xfrm>
            <a:off x="6367463" y="3140075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911" name="Oval 47"/>
          <p:cNvSpPr>
            <a:spLocks noChangeArrowheads="1"/>
          </p:cNvSpPr>
          <p:nvPr/>
        </p:nvSpPr>
        <p:spPr bwMode="auto">
          <a:xfrm>
            <a:off x="7591425" y="3140075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882" name="Oval 18"/>
          <p:cNvSpPr>
            <a:spLocks noChangeArrowheads="1"/>
          </p:cNvSpPr>
          <p:nvPr/>
        </p:nvSpPr>
        <p:spPr bwMode="auto">
          <a:xfrm>
            <a:off x="4999038" y="393223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912" name="Oval 48"/>
          <p:cNvSpPr>
            <a:spLocks noChangeArrowheads="1"/>
          </p:cNvSpPr>
          <p:nvPr/>
        </p:nvSpPr>
        <p:spPr bwMode="auto">
          <a:xfrm>
            <a:off x="7591425" y="3932238"/>
            <a:ext cx="360363" cy="360363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913" name="Oval 49"/>
          <p:cNvSpPr>
            <a:spLocks noChangeArrowheads="1"/>
          </p:cNvSpPr>
          <p:nvPr/>
        </p:nvSpPr>
        <p:spPr bwMode="auto">
          <a:xfrm>
            <a:off x="6799263" y="3932238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914" name="Oval 50"/>
          <p:cNvSpPr>
            <a:spLocks noChangeArrowheads="1"/>
          </p:cNvSpPr>
          <p:nvPr/>
        </p:nvSpPr>
        <p:spPr bwMode="auto">
          <a:xfrm>
            <a:off x="5862638" y="3932238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907" name="Oval 43"/>
          <p:cNvSpPr>
            <a:spLocks noChangeArrowheads="1"/>
          </p:cNvSpPr>
          <p:nvPr/>
        </p:nvSpPr>
        <p:spPr bwMode="auto">
          <a:xfrm>
            <a:off x="7591425" y="4868863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4919" name="Oval 55"/>
          <p:cNvSpPr>
            <a:spLocks noChangeArrowheads="1"/>
          </p:cNvSpPr>
          <p:nvPr/>
        </p:nvSpPr>
        <p:spPr bwMode="auto">
          <a:xfrm>
            <a:off x="4999038" y="4795838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2182" name="Group 74"/>
          <p:cNvGrpSpPr/>
          <p:nvPr/>
        </p:nvGrpSpPr>
        <p:grpSpPr>
          <a:xfrm>
            <a:off x="463823" y="2564184"/>
            <a:ext cx="3311525" cy="1512888"/>
            <a:chOff x="1607" y="2386"/>
            <a:chExt cx="2314" cy="1135"/>
          </a:xfrm>
        </p:grpSpPr>
        <p:sp>
          <p:nvSpPr>
            <p:cNvPr id="804939" name="Oval 75"/>
            <p:cNvSpPr>
              <a:spLocks noChangeArrowheads="1"/>
            </p:cNvSpPr>
            <p:nvPr/>
          </p:nvSpPr>
          <p:spPr bwMode="auto">
            <a:xfrm>
              <a:off x="1607" y="2387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4940" name="Oval 76"/>
            <p:cNvSpPr>
              <a:spLocks noChangeArrowheads="1"/>
            </p:cNvSpPr>
            <p:nvPr/>
          </p:nvSpPr>
          <p:spPr bwMode="auto">
            <a:xfrm>
              <a:off x="2650" y="2387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4941" name="Oval 77"/>
            <p:cNvSpPr>
              <a:spLocks noChangeArrowheads="1"/>
            </p:cNvSpPr>
            <p:nvPr/>
          </p:nvSpPr>
          <p:spPr bwMode="auto">
            <a:xfrm>
              <a:off x="3602" y="2386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186" name="Line 78"/>
            <p:cNvSpPr/>
            <p:nvPr/>
          </p:nvSpPr>
          <p:spPr>
            <a:xfrm>
              <a:off x="1925" y="2524"/>
              <a:ext cx="725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2187" name="Line 79"/>
            <p:cNvSpPr/>
            <p:nvPr/>
          </p:nvSpPr>
          <p:spPr>
            <a:xfrm>
              <a:off x="2786" y="2705"/>
              <a:ext cx="0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2188" name="Line 80"/>
            <p:cNvSpPr/>
            <p:nvPr/>
          </p:nvSpPr>
          <p:spPr>
            <a:xfrm>
              <a:off x="2968" y="2523"/>
              <a:ext cx="635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4945" name="Oval 81"/>
            <p:cNvSpPr>
              <a:spLocks noChangeArrowheads="1"/>
            </p:cNvSpPr>
            <p:nvPr/>
          </p:nvSpPr>
          <p:spPr bwMode="auto">
            <a:xfrm>
              <a:off x="2650" y="3203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190" name="Line 82"/>
            <p:cNvSpPr/>
            <p:nvPr/>
          </p:nvSpPr>
          <p:spPr>
            <a:xfrm>
              <a:off x="3739" y="2704"/>
              <a:ext cx="0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2191" name="Line 83"/>
            <p:cNvSpPr/>
            <p:nvPr/>
          </p:nvSpPr>
          <p:spPr>
            <a:xfrm>
              <a:off x="2922" y="2659"/>
              <a:ext cx="726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2192" name="Line 84"/>
            <p:cNvSpPr/>
            <p:nvPr/>
          </p:nvSpPr>
          <p:spPr>
            <a:xfrm flipH="1">
              <a:off x="2922" y="2659"/>
              <a:ext cx="726" cy="59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4949" name="Oval 85"/>
            <p:cNvSpPr>
              <a:spLocks noChangeArrowheads="1"/>
            </p:cNvSpPr>
            <p:nvPr/>
          </p:nvSpPr>
          <p:spPr bwMode="auto">
            <a:xfrm>
              <a:off x="3603" y="3203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22558" y="64770"/>
            <a:ext cx="531427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ct val="20000"/>
              </a:spcBef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问题表示为树搜索问题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04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0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0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0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04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04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0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0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0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0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0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04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04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0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0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0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04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04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880" grpId="0" animBg="1"/>
      <p:bldP spid="804909" grpId="0" animBg="1"/>
      <p:bldP spid="804881" grpId="0" animBg="1"/>
      <p:bldP spid="804910" grpId="0" animBg="1"/>
      <p:bldP spid="804911" grpId="0" animBg="1"/>
      <p:bldP spid="804882" grpId="0" animBg="1"/>
      <p:bldP spid="804912" grpId="0" animBg="1"/>
      <p:bldP spid="804913" grpId="0" animBg="1"/>
      <p:bldP spid="804914" grpId="0" animBg="1"/>
      <p:bldP spid="804907" grpId="0" animBg="1"/>
      <p:bldP spid="8049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930" y="1357843"/>
            <a:ext cx="6696075" cy="4735453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11.1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暴力美学：搜索漫谈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11.2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深度优先与广度优先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11.3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搜索的优化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11.4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剪枝方法论与人员安排问题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11.5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旅行商问题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11.6 A*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算法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-2152" y="437416"/>
            <a:ext cx="10186211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6" name="Rectangle 4"/>
          <p:cNvSpPr txBox="1">
            <a:spLocks noChangeArrowheads="1"/>
          </p:cNvSpPr>
          <p:nvPr/>
        </p:nvSpPr>
        <p:spPr bwMode="auto">
          <a:xfrm>
            <a:off x="0" y="3224"/>
            <a:ext cx="10287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广度优先搜索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>
                <a:spLocks noChangeArrowheads="1"/>
              </p:cNvSpPr>
              <p:nvPr/>
            </p:nvSpPr>
            <p:spPr bwMode="auto">
              <a:xfrm>
                <a:off x="685800" y="711110"/>
                <a:ext cx="8915400" cy="29376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spcAft>
                    <a:spcPts val="0"/>
                  </a:spcAft>
                  <a:defRPr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广度优先搜索算法框架</a:t>
                </a:r>
                <a:r>
                  <a:rPr lang="zh-CN" altLang="en-US" sz="28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8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构造由根组成的队列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</a:t>
                </a:r>
                <a:r>
                  <a:rPr lang="pl-PL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的第一个元素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是目标结点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 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停止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</a:t>
                </a:r>
                <a:endParaRPr lang="en-US" altLang="zh-CN" sz="2400" dirty="0">
                  <a:solidFill>
                    <a:srgbClr val="FF0000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中删除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，把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的所有子结点加入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的末尾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</a:t>
                </a:r>
                <a:r>
                  <a:rPr lang="en-US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</a:t>
                </a: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空</a:t>
                </a:r>
                <a:r>
                  <a:rPr lang="zh-CN" alt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失败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11.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goto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2.</a:t>
                </a:r>
                <a:endParaRPr lang="pl-PL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711110"/>
                <a:ext cx="8915400" cy="2937691"/>
              </a:xfrm>
              <a:prstGeom prst="rect">
                <a:avLst/>
              </a:prstGeom>
              <a:blipFill rotWithShape="1">
                <a:blip r:embed="rId1"/>
                <a:stretch>
                  <a:fillRect l="-3604" t="-19" b="-9659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33" y="3641846"/>
            <a:ext cx="5262988" cy="3171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6" name="Rectangle 4"/>
          <p:cNvSpPr>
            <a:spLocks noChangeArrowheads="1"/>
          </p:cNvSpPr>
          <p:nvPr/>
        </p:nvSpPr>
        <p:spPr bwMode="auto">
          <a:xfrm>
            <a:off x="338455" y="735330"/>
            <a:ext cx="3868420" cy="39433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8-Puzzle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07086" name="Group 174"/>
          <p:cNvGrpSpPr/>
          <p:nvPr/>
        </p:nvGrpSpPr>
        <p:grpSpPr>
          <a:xfrm>
            <a:off x="4567238" y="692150"/>
            <a:ext cx="1439862" cy="1519238"/>
            <a:chOff x="2877" y="436"/>
            <a:chExt cx="907" cy="957"/>
          </a:xfrm>
        </p:grpSpPr>
        <p:sp>
          <p:nvSpPr>
            <p:cNvPr id="95235" name="Rectangle 60"/>
            <p:cNvSpPr/>
            <p:nvPr/>
          </p:nvSpPr>
          <p:spPr>
            <a:xfrm>
              <a:off x="2877" y="463"/>
              <a:ext cx="907" cy="91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95236" name="Line 61"/>
            <p:cNvSpPr/>
            <p:nvPr/>
          </p:nvSpPr>
          <p:spPr>
            <a:xfrm>
              <a:off x="2877" y="767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37" name="Line 62"/>
            <p:cNvSpPr/>
            <p:nvPr/>
          </p:nvSpPr>
          <p:spPr>
            <a:xfrm>
              <a:off x="2877" y="1071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38" name="Line 63"/>
            <p:cNvSpPr/>
            <p:nvPr/>
          </p:nvSpPr>
          <p:spPr>
            <a:xfrm>
              <a:off x="3179" y="463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39" name="Line 64"/>
            <p:cNvSpPr/>
            <p:nvPr/>
          </p:nvSpPr>
          <p:spPr>
            <a:xfrm>
              <a:off x="3482" y="463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6977" name="Text Box 65"/>
            <p:cNvSpPr txBox="1">
              <a:spLocks noChangeArrowheads="1"/>
            </p:cNvSpPr>
            <p:nvPr/>
          </p:nvSpPr>
          <p:spPr bwMode="auto">
            <a:xfrm>
              <a:off x="3240" y="43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6978" name="Text Box 66"/>
            <p:cNvSpPr txBox="1">
              <a:spLocks noChangeArrowheads="1"/>
            </p:cNvSpPr>
            <p:nvPr/>
          </p:nvSpPr>
          <p:spPr bwMode="auto">
            <a:xfrm>
              <a:off x="2914" y="753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6979" name="Text Box 67"/>
            <p:cNvSpPr txBox="1">
              <a:spLocks noChangeArrowheads="1"/>
            </p:cNvSpPr>
            <p:nvPr/>
          </p:nvSpPr>
          <p:spPr bwMode="auto">
            <a:xfrm>
              <a:off x="3240" y="75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6980" name="Text Box 68"/>
            <p:cNvSpPr txBox="1">
              <a:spLocks noChangeArrowheads="1"/>
            </p:cNvSpPr>
            <p:nvPr/>
          </p:nvSpPr>
          <p:spPr bwMode="auto">
            <a:xfrm>
              <a:off x="3519" y="75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6981" name="Text Box 69"/>
            <p:cNvSpPr txBox="1">
              <a:spLocks noChangeArrowheads="1"/>
            </p:cNvSpPr>
            <p:nvPr/>
          </p:nvSpPr>
          <p:spPr bwMode="auto">
            <a:xfrm>
              <a:off x="3512" y="10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6982" name="Text Box 70"/>
            <p:cNvSpPr txBox="1">
              <a:spLocks noChangeArrowheads="1"/>
            </p:cNvSpPr>
            <p:nvPr/>
          </p:nvSpPr>
          <p:spPr bwMode="auto">
            <a:xfrm>
              <a:off x="3240" y="10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6983" name="Text Box 71"/>
            <p:cNvSpPr txBox="1">
              <a:spLocks noChangeArrowheads="1"/>
            </p:cNvSpPr>
            <p:nvPr/>
          </p:nvSpPr>
          <p:spPr bwMode="auto">
            <a:xfrm>
              <a:off x="2914" y="10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6984" name="Text Box 72"/>
            <p:cNvSpPr txBox="1">
              <a:spLocks noChangeArrowheads="1"/>
            </p:cNvSpPr>
            <p:nvPr/>
          </p:nvSpPr>
          <p:spPr bwMode="auto">
            <a:xfrm>
              <a:off x="3519" y="43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07026" name="Group 114"/>
          <p:cNvGrpSpPr/>
          <p:nvPr/>
        </p:nvGrpSpPr>
        <p:grpSpPr>
          <a:xfrm>
            <a:off x="2190750" y="2708275"/>
            <a:ext cx="1439863" cy="1519238"/>
            <a:chOff x="1516" y="1706"/>
            <a:chExt cx="907" cy="957"/>
          </a:xfrm>
        </p:grpSpPr>
        <p:sp>
          <p:nvSpPr>
            <p:cNvPr id="95249" name="Rectangle 87"/>
            <p:cNvSpPr/>
            <p:nvPr/>
          </p:nvSpPr>
          <p:spPr>
            <a:xfrm>
              <a:off x="1516" y="1733"/>
              <a:ext cx="907" cy="91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95250" name="Line 88"/>
            <p:cNvSpPr/>
            <p:nvPr/>
          </p:nvSpPr>
          <p:spPr>
            <a:xfrm>
              <a:off x="1516" y="2037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51" name="Line 89"/>
            <p:cNvSpPr/>
            <p:nvPr/>
          </p:nvSpPr>
          <p:spPr>
            <a:xfrm>
              <a:off x="1516" y="2341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52" name="Line 90"/>
            <p:cNvSpPr/>
            <p:nvPr/>
          </p:nvSpPr>
          <p:spPr>
            <a:xfrm>
              <a:off x="1818" y="1733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53" name="Line 91"/>
            <p:cNvSpPr/>
            <p:nvPr/>
          </p:nvSpPr>
          <p:spPr>
            <a:xfrm>
              <a:off x="2121" y="1733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7004" name="Text Box 92"/>
            <p:cNvSpPr txBox="1">
              <a:spLocks noChangeArrowheads="1"/>
            </p:cNvSpPr>
            <p:nvPr/>
          </p:nvSpPr>
          <p:spPr bwMode="auto">
            <a:xfrm>
              <a:off x="1562" y="17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05" name="Text Box 93"/>
            <p:cNvSpPr txBox="1">
              <a:spLocks noChangeArrowheads="1"/>
            </p:cNvSpPr>
            <p:nvPr/>
          </p:nvSpPr>
          <p:spPr bwMode="auto">
            <a:xfrm>
              <a:off x="1553" y="2023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06" name="Text Box 94"/>
            <p:cNvSpPr txBox="1">
              <a:spLocks noChangeArrowheads="1"/>
            </p:cNvSpPr>
            <p:nvPr/>
          </p:nvSpPr>
          <p:spPr bwMode="auto">
            <a:xfrm>
              <a:off x="1879" y="202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07" name="Text Box 95"/>
            <p:cNvSpPr txBox="1">
              <a:spLocks noChangeArrowheads="1"/>
            </p:cNvSpPr>
            <p:nvPr/>
          </p:nvSpPr>
          <p:spPr bwMode="auto">
            <a:xfrm>
              <a:off x="2158" y="202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08" name="Text Box 96"/>
            <p:cNvSpPr txBox="1">
              <a:spLocks noChangeArrowheads="1"/>
            </p:cNvSpPr>
            <p:nvPr/>
          </p:nvSpPr>
          <p:spPr bwMode="auto">
            <a:xfrm>
              <a:off x="2151" y="229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09" name="Text Box 97"/>
            <p:cNvSpPr txBox="1">
              <a:spLocks noChangeArrowheads="1"/>
            </p:cNvSpPr>
            <p:nvPr/>
          </p:nvSpPr>
          <p:spPr bwMode="auto">
            <a:xfrm>
              <a:off x="1879" y="229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10" name="Text Box 98"/>
            <p:cNvSpPr txBox="1">
              <a:spLocks noChangeArrowheads="1"/>
            </p:cNvSpPr>
            <p:nvPr/>
          </p:nvSpPr>
          <p:spPr bwMode="auto">
            <a:xfrm>
              <a:off x="1553" y="229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11" name="Text Box 99"/>
            <p:cNvSpPr txBox="1">
              <a:spLocks noChangeArrowheads="1"/>
            </p:cNvSpPr>
            <p:nvPr/>
          </p:nvSpPr>
          <p:spPr bwMode="auto">
            <a:xfrm>
              <a:off x="2158" y="170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07053" name="Group 141"/>
          <p:cNvGrpSpPr/>
          <p:nvPr/>
        </p:nvGrpSpPr>
        <p:grpSpPr>
          <a:xfrm>
            <a:off x="6727825" y="2708275"/>
            <a:ext cx="1439863" cy="1519238"/>
            <a:chOff x="4056" y="1706"/>
            <a:chExt cx="907" cy="957"/>
          </a:xfrm>
        </p:grpSpPr>
        <p:sp>
          <p:nvSpPr>
            <p:cNvPr id="95263" name="Rectangle 101"/>
            <p:cNvSpPr/>
            <p:nvPr/>
          </p:nvSpPr>
          <p:spPr>
            <a:xfrm>
              <a:off x="4056" y="1733"/>
              <a:ext cx="907" cy="91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95264" name="Line 102"/>
            <p:cNvSpPr/>
            <p:nvPr/>
          </p:nvSpPr>
          <p:spPr>
            <a:xfrm>
              <a:off x="4056" y="2037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65" name="Line 103"/>
            <p:cNvSpPr/>
            <p:nvPr/>
          </p:nvSpPr>
          <p:spPr>
            <a:xfrm>
              <a:off x="4056" y="2341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66" name="Line 104"/>
            <p:cNvSpPr/>
            <p:nvPr/>
          </p:nvSpPr>
          <p:spPr>
            <a:xfrm>
              <a:off x="4358" y="1733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67" name="Line 105"/>
            <p:cNvSpPr/>
            <p:nvPr/>
          </p:nvSpPr>
          <p:spPr>
            <a:xfrm>
              <a:off x="4661" y="1733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7018" name="Text Box 106"/>
            <p:cNvSpPr txBox="1">
              <a:spLocks noChangeArrowheads="1"/>
            </p:cNvSpPr>
            <p:nvPr/>
          </p:nvSpPr>
          <p:spPr bwMode="auto">
            <a:xfrm>
              <a:off x="4402" y="17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19" name="Text Box 107"/>
            <p:cNvSpPr txBox="1">
              <a:spLocks noChangeArrowheads="1"/>
            </p:cNvSpPr>
            <p:nvPr/>
          </p:nvSpPr>
          <p:spPr bwMode="auto">
            <a:xfrm>
              <a:off x="4093" y="170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20" name="Text Box 108"/>
            <p:cNvSpPr txBox="1">
              <a:spLocks noChangeArrowheads="1"/>
            </p:cNvSpPr>
            <p:nvPr/>
          </p:nvSpPr>
          <p:spPr bwMode="auto">
            <a:xfrm>
              <a:off x="4419" y="202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21" name="Text Box 109"/>
            <p:cNvSpPr txBox="1">
              <a:spLocks noChangeArrowheads="1"/>
            </p:cNvSpPr>
            <p:nvPr/>
          </p:nvSpPr>
          <p:spPr bwMode="auto">
            <a:xfrm>
              <a:off x="4698" y="202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22" name="Text Box 110"/>
            <p:cNvSpPr txBox="1">
              <a:spLocks noChangeArrowheads="1"/>
            </p:cNvSpPr>
            <p:nvPr/>
          </p:nvSpPr>
          <p:spPr bwMode="auto">
            <a:xfrm>
              <a:off x="4691" y="229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23" name="Text Box 111"/>
            <p:cNvSpPr txBox="1">
              <a:spLocks noChangeArrowheads="1"/>
            </p:cNvSpPr>
            <p:nvPr/>
          </p:nvSpPr>
          <p:spPr bwMode="auto">
            <a:xfrm>
              <a:off x="4419" y="229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24" name="Text Box 112"/>
            <p:cNvSpPr txBox="1">
              <a:spLocks noChangeArrowheads="1"/>
            </p:cNvSpPr>
            <p:nvPr/>
          </p:nvSpPr>
          <p:spPr bwMode="auto">
            <a:xfrm>
              <a:off x="4093" y="229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25" name="Text Box 113"/>
            <p:cNvSpPr txBox="1">
              <a:spLocks noChangeArrowheads="1"/>
            </p:cNvSpPr>
            <p:nvPr/>
          </p:nvSpPr>
          <p:spPr bwMode="auto">
            <a:xfrm>
              <a:off x="4698" y="170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07055" name="Group 143"/>
          <p:cNvGrpSpPr/>
          <p:nvPr/>
        </p:nvGrpSpPr>
        <p:grpSpPr>
          <a:xfrm>
            <a:off x="5503863" y="4933950"/>
            <a:ext cx="1439862" cy="1519238"/>
            <a:chOff x="3240" y="3108"/>
            <a:chExt cx="907" cy="957"/>
          </a:xfrm>
        </p:grpSpPr>
        <p:sp>
          <p:nvSpPr>
            <p:cNvPr id="95277" name="Rectangle 115"/>
            <p:cNvSpPr/>
            <p:nvPr/>
          </p:nvSpPr>
          <p:spPr>
            <a:xfrm>
              <a:off x="3240" y="3135"/>
              <a:ext cx="907" cy="91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278" name="Line 116"/>
            <p:cNvSpPr/>
            <p:nvPr/>
          </p:nvSpPr>
          <p:spPr>
            <a:xfrm>
              <a:off x="3240" y="3439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79" name="Line 117"/>
            <p:cNvSpPr/>
            <p:nvPr/>
          </p:nvSpPr>
          <p:spPr>
            <a:xfrm>
              <a:off x="3240" y="3743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80" name="Line 118"/>
            <p:cNvSpPr/>
            <p:nvPr/>
          </p:nvSpPr>
          <p:spPr>
            <a:xfrm>
              <a:off x="3542" y="3135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81" name="Line 119"/>
            <p:cNvSpPr/>
            <p:nvPr/>
          </p:nvSpPr>
          <p:spPr>
            <a:xfrm>
              <a:off x="3845" y="3135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7032" name="Text Box 120"/>
            <p:cNvSpPr txBox="1">
              <a:spLocks noChangeArrowheads="1"/>
            </p:cNvSpPr>
            <p:nvPr/>
          </p:nvSpPr>
          <p:spPr bwMode="auto">
            <a:xfrm>
              <a:off x="3586" y="311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33" name="Text Box 121"/>
            <p:cNvSpPr txBox="1">
              <a:spLocks noChangeArrowheads="1"/>
            </p:cNvSpPr>
            <p:nvPr/>
          </p:nvSpPr>
          <p:spPr bwMode="auto">
            <a:xfrm>
              <a:off x="3277" y="31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34" name="Text Box 122"/>
            <p:cNvSpPr txBox="1">
              <a:spLocks noChangeArrowheads="1"/>
            </p:cNvSpPr>
            <p:nvPr/>
          </p:nvSpPr>
          <p:spPr bwMode="auto">
            <a:xfrm>
              <a:off x="3285" y="34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35" name="Text Box 123"/>
            <p:cNvSpPr txBox="1">
              <a:spLocks noChangeArrowheads="1"/>
            </p:cNvSpPr>
            <p:nvPr/>
          </p:nvSpPr>
          <p:spPr bwMode="auto">
            <a:xfrm>
              <a:off x="3882" y="34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36" name="Text Box 124"/>
            <p:cNvSpPr txBox="1">
              <a:spLocks noChangeArrowheads="1"/>
            </p:cNvSpPr>
            <p:nvPr/>
          </p:nvSpPr>
          <p:spPr bwMode="auto">
            <a:xfrm>
              <a:off x="3875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37" name="Text Box 125"/>
            <p:cNvSpPr txBox="1">
              <a:spLocks noChangeArrowheads="1"/>
            </p:cNvSpPr>
            <p:nvPr/>
          </p:nvSpPr>
          <p:spPr bwMode="auto">
            <a:xfrm>
              <a:off x="3603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38" name="Text Box 126"/>
            <p:cNvSpPr txBox="1">
              <a:spLocks noChangeArrowheads="1"/>
            </p:cNvSpPr>
            <p:nvPr/>
          </p:nvSpPr>
          <p:spPr bwMode="auto">
            <a:xfrm>
              <a:off x="3277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39" name="Text Box 127"/>
            <p:cNvSpPr txBox="1">
              <a:spLocks noChangeArrowheads="1"/>
            </p:cNvSpPr>
            <p:nvPr/>
          </p:nvSpPr>
          <p:spPr bwMode="auto">
            <a:xfrm>
              <a:off x="3882" y="31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07054" name="Group 142"/>
          <p:cNvGrpSpPr/>
          <p:nvPr/>
        </p:nvGrpSpPr>
        <p:grpSpPr>
          <a:xfrm>
            <a:off x="8023225" y="4933950"/>
            <a:ext cx="1439863" cy="1519238"/>
            <a:chOff x="4873" y="3108"/>
            <a:chExt cx="907" cy="957"/>
          </a:xfrm>
        </p:grpSpPr>
        <p:sp>
          <p:nvSpPr>
            <p:cNvPr id="95291" name="Rectangle 128"/>
            <p:cNvSpPr/>
            <p:nvPr/>
          </p:nvSpPr>
          <p:spPr>
            <a:xfrm>
              <a:off x="4873" y="3135"/>
              <a:ext cx="907" cy="91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95292" name="Line 129"/>
            <p:cNvSpPr/>
            <p:nvPr/>
          </p:nvSpPr>
          <p:spPr>
            <a:xfrm>
              <a:off x="4873" y="3439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93" name="Line 130"/>
            <p:cNvSpPr/>
            <p:nvPr/>
          </p:nvSpPr>
          <p:spPr>
            <a:xfrm>
              <a:off x="4873" y="3743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94" name="Line 131"/>
            <p:cNvSpPr/>
            <p:nvPr/>
          </p:nvSpPr>
          <p:spPr>
            <a:xfrm>
              <a:off x="5175" y="3135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295" name="Line 132"/>
            <p:cNvSpPr/>
            <p:nvPr/>
          </p:nvSpPr>
          <p:spPr>
            <a:xfrm>
              <a:off x="5478" y="3135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7045" name="Text Box 133"/>
            <p:cNvSpPr txBox="1">
              <a:spLocks noChangeArrowheads="1"/>
            </p:cNvSpPr>
            <p:nvPr/>
          </p:nvSpPr>
          <p:spPr bwMode="auto">
            <a:xfrm>
              <a:off x="5219" y="311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46" name="Text Box 134"/>
            <p:cNvSpPr txBox="1">
              <a:spLocks noChangeArrowheads="1"/>
            </p:cNvSpPr>
            <p:nvPr/>
          </p:nvSpPr>
          <p:spPr bwMode="auto">
            <a:xfrm>
              <a:off x="4910" y="31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47" name="Text Box 135"/>
            <p:cNvSpPr txBox="1">
              <a:spLocks noChangeArrowheads="1"/>
            </p:cNvSpPr>
            <p:nvPr/>
          </p:nvSpPr>
          <p:spPr bwMode="auto">
            <a:xfrm>
              <a:off x="5236" y="34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48" name="Text Box 136"/>
            <p:cNvSpPr txBox="1">
              <a:spLocks noChangeArrowheads="1"/>
            </p:cNvSpPr>
            <p:nvPr/>
          </p:nvSpPr>
          <p:spPr bwMode="auto">
            <a:xfrm>
              <a:off x="5515" y="34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49" name="Text Box 137"/>
            <p:cNvSpPr txBox="1">
              <a:spLocks noChangeArrowheads="1"/>
            </p:cNvSpPr>
            <p:nvPr/>
          </p:nvSpPr>
          <p:spPr bwMode="auto">
            <a:xfrm>
              <a:off x="5508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50" name="Text Box 138"/>
            <p:cNvSpPr txBox="1">
              <a:spLocks noChangeArrowheads="1"/>
            </p:cNvSpPr>
            <p:nvPr/>
          </p:nvSpPr>
          <p:spPr bwMode="auto">
            <a:xfrm>
              <a:off x="5236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51" name="Text Box 139"/>
            <p:cNvSpPr txBox="1">
              <a:spLocks noChangeArrowheads="1"/>
            </p:cNvSpPr>
            <p:nvPr/>
          </p:nvSpPr>
          <p:spPr bwMode="auto">
            <a:xfrm>
              <a:off x="4910" y="34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52" name="Text Box 140"/>
            <p:cNvSpPr txBox="1">
              <a:spLocks noChangeArrowheads="1"/>
            </p:cNvSpPr>
            <p:nvPr/>
          </p:nvSpPr>
          <p:spPr bwMode="auto">
            <a:xfrm>
              <a:off x="5515" y="31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07085" name="Group 173"/>
          <p:cNvGrpSpPr/>
          <p:nvPr/>
        </p:nvGrpSpPr>
        <p:grpSpPr>
          <a:xfrm>
            <a:off x="3416300" y="4933950"/>
            <a:ext cx="1439863" cy="1519238"/>
            <a:chOff x="2152" y="3108"/>
            <a:chExt cx="907" cy="957"/>
          </a:xfrm>
        </p:grpSpPr>
        <p:sp>
          <p:nvSpPr>
            <p:cNvPr id="95305" name="Rectangle 145"/>
            <p:cNvSpPr/>
            <p:nvPr/>
          </p:nvSpPr>
          <p:spPr>
            <a:xfrm>
              <a:off x="2152" y="3135"/>
              <a:ext cx="907" cy="91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95306" name="Line 146"/>
            <p:cNvSpPr/>
            <p:nvPr/>
          </p:nvSpPr>
          <p:spPr>
            <a:xfrm>
              <a:off x="2152" y="3439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307" name="Line 147"/>
            <p:cNvSpPr/>
            <p:nvPr/>
          </p:nvSpPr>
          <p:spPr>
            <a:xfrm>
              <a:off x="2152" y="3743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308" name="Line 148"/>
            <p:cNvSpPr/>
            <p:nvPr/>
          </p:nvSpPr>
          <p:spPr>
            <a:xfrm>
              <a:off x="2454" y="3135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309" name="Line 149"/>
            <p:cNvSpPr/>
            <p:nvPr/>
          </p:nvSpPr>
          <p:spPr>
            <a:xfrm>
              <a:off x="2757" y="3135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7062" name="Text Box 150"/>
            <p:cNvSpPr txBox="1">
              <a:spLocks noChangeArrowheads="1"/>
            </p:cNvSpPr>
            <p:nvPr/>
          </p:nvSpPr>
          <p:spPr bwMode="auto">
            <a:xfrm>
              <a:off x="2198" y="311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63" name="Text Box 151"/>
            <p:cNvSpPr txBox="1">
              <a:spLocks noChangeArrowheads="1"/>
            </p:cNvSpPr>
            <p:nvPr/>
          </p:nvSpPr>
          <p:spPr bwMode="auto">
            <a:xfrm>
              <a:off x="2189" y="3425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64" name="Text Box 152"/>
            <p:cNvSpPr txBox="1">
              <a:spLocks noChangeArrowheads="1"/>
            </p:cNvSpPr>
            <p:nvPr/>
          </p:nvSpPr>
          <p:spPr bwMode="auto">
            <a:xfrm>
              <a:off x="2515" y="34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65" name="Text Box 153"/>
            <p:cNvSpPr txBox="1">
              <a:spLocks noChangeArrowheads="1"/>
            </p:cNvSpPr>
            <p:nvPr/>
          </p:nvSpPr>
          <p:spPr bwMode="auto">
            <a:xfrm>
              <a:off x="2794" y="34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66" name="Text Box 154"/>
            <p:cNvSpPr txBox="1">
              <a:spLocks noChangeArrowheads="1"/>
            </p:cNvSpPr>
            <p:nvPr/>
          </p:nvSpPr>
          <p:spPr bwMode="auto">
            <a:xfrm>
              <a:off x="2787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67" name="Text Box 155"/>
            <p:cNvSpPr txBox="1">
              <a:spLocks noChangeArrowheads="1"/>
            </p:cNvSpPr>
            <p:nvPr/>
          </p:nvSpPr>
          <p:spPr bwMode="auto">
            <a:xfrm>
              <a:off x="2515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68" name="Text Box 156"/>
            <p:cNvSpPr txBox="1">
              <a:spLocks noChangeArrowheads="1"/>
            </p:cNvSpPr>
            <p:nvPr/>
          </p:nvSpPr>
          <p:spPr bwMode="auto">
            <a:xfrm>
              <a:off x="2189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69" name="Text Box 157"/>
            <p:cNvSpPr txBox="1">
              <a:spLocks noChangeArrowheads="1"/>
            </p:cNvSpPr>
            <p:nvPr/>
          </p:nvSpPr>
          <p:spPr bwMode="auto">
            <a:xfrm>
              <a:off x="2469" y="31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07084" name="Group 172"/>
          <p:cNvGrpSpPr/>
          <p:nvPr/>
        </p:nvGrpSpPr>
        <p:grpSpPr>
          <a:xfrm>
            <a:off x="895350" y="4868863"/>
            <a:ext cx="1439863" cy="1519237"/>
            <a:chOff x="564" y="3108"/>
            <a:chExt cx="907" cy="957"/>
          </a:xfrm>
        </p:grpSpPr>
        <p:sp>
          <p:nvSpPr>
            <p:cNvPr id="95319" name="Rectangle 159"/>
            <p:cNvSpPr/>
            <p:nvPr/>
          </p:nvSpPr>
          <p:spPr>
            <a:xfrm>
              <a:off x="564" y="3135"/>
              <a:ext cx="907" cy="91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95320" name="Line 160"/>
            <p:cNvSpPr/>
            <p:nvPr/>
          </p:nvSpPr>
          <p:spPr>
            <a:xfrm>
              <a:off x="564" y="3439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321" name="Line 161"/>
            <p:cNvSpPr/>
            <p:nvPr/>
          </p:nvSpPr>
          <p:spPr>
            <a:xfrm>
              <a:off x="564" y="3743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322" name="Line 162"/>
            <p:cNvSpPr/>
            <p:nvPr/>
          </p:nvSpPr>
          <p:spPr>
            <a:xfrm>
              <a:off x="866" y="3135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323" name="Line 163"/>
            <p:cNvSpPr/>
            <p:nvPr/>
          </p:nvSpPr>
          <p:spPr>
            <a:xfrm>
              <a:off x="1169" y="3135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7076" name="Text Box 164"/>
            <p:cNvSpPr txBox="1">
              <a:spLocks noChangeArrowheads="1"/>
            </p:cNvSpPr>
            <p:nvPr/>
          </p:nvSpPr>
          <p:spPr bwMode="auto">
            <a:xfrm>
              <a:off x="610" y="311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77" name="Text Box 165"/>
            <p:cNvSpPr txBox="1">
              <a:spLocks noChangeArrowheads="1"/>
            </p:cNvSpPr>
            <p:nvPr/>
          </p:nvSpPr>
          <p:spPr bwMode="auto">
            <a:xfrm>
              <a:off x="601" y="3425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78" name="Text Box 166"/>
            <p:cNvSpPr txBox="1">
              <a:spLocks noChangeArrowheads="1"/>
            </p:cNvSpPr>
            <p:nvPr/>
          </p:nvSpPr>
          <p:spPr bwMode="auto">
            <a:xfrm>
              <a:off x="927" y="3113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79" name="Text Box 167"/>
            <p:cNvSpPr txBox="1">
              <a:spLocks noChangeArrowheads="1"/>
            </p:cNvSpPr>
            <p:nvPr/>
          </p:nvSpPr>
          <p:spPr bwMode="auto">
            <a:xfrm>
              <a:off x="1206" y="342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80" name="Text Box 168"/>
            <p:cNvSpPr txBox="1">
              <a:spLocks noChangeArrowheads="1"/>
            </p:cNvSpPr>
            <p:nvPr/>
          </p:nvSpPr>
          <p:spPr bwMode="auto">
            <a:xfrm>
              <a:off x="1199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81" name="Text Box 169"/>
            <p:cNvSpPr txBox="1">
              <a:spLocks noChangeArrowheads="1"/>
            </p:cNvSpPr>
            <p:nvPr/>
          </p:nvSpPr>
          <p:spPr bwMode="auto">
            <a:xfrm>
              <a:off x="927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82" name="Text Box 170"/>
            <p:cNvSpPr txBox="1">
              <a:spLocks noChangeArrowheads="1"/>
            </p:cNvSpPr>
            <p:nvPr/>
          </p:nvSpPr>
          <p:spPr bwMode="auto">
            <a:xfrm>
              <a:off x="601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083" name="Text Box 171"/>
            <p:cNvSpPr txBox="1">
              <a:spLocks noChangeArrowheads="1"/>
            </p:cNvSpPr>
            <p:nvPr/>
          </p:nvSpPr>
          <p:spPr bwMode="auto">
            <a:xfrm>
              <a:off x="1206" y="310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07087" name="Line 175"/>
          <p:cNvSpPr/>
          <p:nvPr/>
        </p:nvSpPr>
        <p:spPr>
          <a:xfrm flipH="1">
            <a:off x="2911475" y="1628775"/>
            <a:ext cx="1655763" cy="11525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07088" name="Line 176"/>
          <p:cNvSpPr/>
          <p:nvPr/>
        </p:nvSpPr>
        <p:spPr>
          <a:xfrm>
            <a:off x="6007100" y="1628775"/>
            <a:ext cx="1512888" cy="11525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07089" name="Line 177"/>
          <p:cNvSpPr/>
          <p:nvPr/>
        </p:nvSpPr>
        <p:spPr>
          <a:xfrm flipH="1">
            <a:off x="1471613" y="3860800"/>
            <a:ext cx="719137" cy="108108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07090" name="Line 178"/>
          <p:cNvSpPr/>
          <p:nvPr/>
        </p:nvSpPr>
        <p:spPr>
          <a:xfrm>
            <a:off x="3630613" y="3860800"/>
            <a:ext cx="576262" cy="11525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07091" name="Line 179"/>
          <p:cNvSpPr/>
          <p:nvPr/>
        </p:nvSpPr>
        <p:spPr>
          <a:xfrm flipH="1">
            <a:off x="6151563" y="3933825"/>
            <a:ext cx="576262" cy="10795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07092" name="Line 180"/>
          <p:cNvSpPr/>
          <p:nvPr/>
        </p:nvSpPr>
        <p:spPr>
          <a:xfrm>
            <a:off x="8167688" y="3860800"/>
            <a:ext cx="576262" cy="11525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694276" name="Rectangle 4"/>
          <p:cNvSpPr txBox="1">
            <a:spLocks noChangeArrowheads="1"/>
          </p:cNvSpPr>
          <p:nvPr/>
        </p:nvSpPr>
        <p:spPr bwMode="auto">
          <a:xfrm>
            <a:off x="3896300" y="-27384"/>
            <a:ext cx="3262432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广度优先搜索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07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0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07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0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07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07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0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0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0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0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0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0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6" name="Rectangle 4"/>
          <p:cNvSpPr txBox="1">
            <a:spLocks noChangeArrowheads="1"/>
          </p:cNvSpPr>
          <p:nvPr/>
        </p:nvSpPr>
        <p:spPr bwMode="auto">
          <a:xfrm>
            <a:off x="0" y="3224"/>
            <a:ext cx="10287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深度优先搜索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3"/>
              <p:cNvSpPr txBox="1">
                <a:spLocks noChangeArrowheads="1"/>
              </p:cNvSpPr>
              <p:nvPr/>
            </p:nvSpPr>
            <p:spPr bwMode="auto">
              <a:xfrm>
                <a:off x="895028" y="735650"/>
                <a:ext cx="8915400" cy="29376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spcAft>
                    <a:spcPts val="0"/>
                  </a:spcAft>
                  <a:defRPr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深度优先搜索算法框架</a:t>
                </a:r>
                <a:r>
                  <a:rPr lang="zh-CN" altLang="en-US" sz="28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8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构造一个由根构成的素栈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</a:t>
                </a:r>
                <a:r>
                  <a:rPr lang="pl-PL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Top(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是目标结点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 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停止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3. Pop(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   /*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取出栈顶元素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把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Top(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的所有子结点压入栈顶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空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失败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11.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goto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2.</a:t>
                </a:r>
                <a:endParaRPr lang="pl-PL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5028" y="735650"/>
                <a:ext cx="8915400" cy="2937691"/>
              </a:xfrm>
              <a:prstGeom prst="rect">
                <a:avLst/>
              </a:prstGeom>
              <a:blipFill rotWithShape="1">
                <a:blip r:embed="rId1"/>
                <a:stretch>
                  <a:fillRect l="-3600" t="-11" r="4" b="-9645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3" y="3656840"/>
            <a:ext cx="8534672" cy="3201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973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63356" y="756920"/>
                <a:ext cx="9504680" cy="1447696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342900" marR="0" lvl="0" indent="-342900" algn="just" defTabSz="914400" rtl="0" eaLnBrk="1" fontAlgn="base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例：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求解子集合和问题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𝟕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𝟓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𝟏𝟎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输出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是否存在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’⊆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,  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使得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𝑺𝒖𝒎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’)=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𝟗</m:t>
                    </m:r>
                  </m:oMath>
                </a14:m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9734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356" y="756920"/>
                <a:ext cx="9504680" cy="1447696"/>
              </a:xfrm>
              <a:blipFill rotWithShape="1">
                <a:blip r:embed="rId1"/>
                <a:stretch>
                  <a:fillRect l="-138" t="-877" r="-129" b="-84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7356" name="Line 12"/>
          <p:cNvSpPr/>
          <p:nvPr/>
        </p:nvSpPr>
        <p:spPr>
          <a:xfrm flipH="1">
            <a:off x="4567163" y="2637235"/>
            <a:ext cx="576263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7357" name="Line 13"/>
          <p:cNvSpPr/>
          <p:nvPr/>
        </p:nvSpPr>
        <p:spPr>
          <a:xfrm flipH="1">
            <a:off x="3270176" y="3716735"/>
            <a:ext cx="1081087" cy="9366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7358" name="Line 14"/>
          <p:cNvSpPr/>
          <p:nvPr/>
        </p:nvSpPr>
        <p:spPr>
          <a:xfrm>
            <a:off x="4494138" y="3861197"/>
            <a:ext cx="0" cy="7207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7359" name="Line 15"/>
          <p:cNvSpPr/>
          <p:nvPr/>
        </p:nvSpPr>
        <p:spPr>
          <a:xfrm>
            <a:off x="4710038" y="3716735"/>
            <a:ext cx="936625" cy="86518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7360" name="Line 16"/>
          <p:cNvSpPr/>
          <p:nvPr/>
        </p:nvSpPr>
        <p:spPr>
          <a:xfrm flipH="1">
            <a:off x="3990901" y="4940697"/>
            <a:ext cx="360362" cy="7207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7361" name="Line 17"/>
          <p:cNvSpPr/>
          <p:nvPr/>
        </p:nvSpPr>
        <p:spPr>
          <a:xfrm>
            <a:off x="4638601" y="4940697"/>
            <a:ext cx="360362" cy="7207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7349" name="Oval 5"/>
          <p:cNvSpPr>
            <a:spLocks noChangeArrowheads="1"/>
          </p:cNvSpPr>
          <p:nvPr/>
        </p:nvSpPr>
        <p:spPr bwMode="auto">
          <a:xfrm>
            <a:off x="4998963" y="2276872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50" name="Oval 6"/>
          <p:cNvSpPr>
            <a:spLocks noChangeArrowheads="1"/>
          </p:cNvSpPr>
          <p:nvPr/>
        </p:nvSpPr>
        <p:spPr bwMode="auto">
          <a:xfrm>
            <a:off x="4278238" y="3429397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51" name="Oval 7"/>
          <p:cNvSpPr>
            <a:spLocks noChangeArrowheads="1"/>
          </p:cNvSpPr>
          <p:nvPr/>
        </p:nvSpPr>
        <p:spPr bwMode="auto">
          <a:xfrm>
            <a:off x="4278238" y="4581922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54" name="Oval 10"/>
          <p:cNvSpPr>
            <a:spLocks noChangeArrowheads="1"/>
          </p:cNvSpPr>
          <p:nvPr/>
        </p:nvSpPr>
        <p:spPr bwMode="auto">
          <a:xfrm>
            <a:off x="2982838" y="4581922"/>
            <a:ext cx="431800" cy="431800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55" name="Oval 11"/>
          <p:cNvSpPr>
            <a:spLocks noChangeArrowheads="1"/>
          </p:cNvSpPr>
          <p:nvPr/>
        </p:nvSpPr>
        <p:spPr bwMode="auto">
          <a:xfrm>
            <a:off x="5503788" y="4581922"/>
            <a:ext cx="431800" cy="431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9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52" name="Oval 8"/>
          <p:cNvSpPr>
            <a:spLocks noChangeArrowheads="1"/>
          </p:cNvSpPr>
          <p:nvPr/>
        </p:nvSpPr>
        <p:spPr bwMode="auto">
          <a:xfrm>
            <a:off x="3703563" y="5661422"/>
            <a:ext cx="431800" cy="431800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53" name="Oval 9"/>
          <p:cNvSpPr>
            <a:spLocks noChangeArrowheads="1"/>
          </p:cNvSpPr>
          <p:nvPr/>
        </p:nvSpPr>
        <p:spPr bwMode="auto">
          <a:xfrm>
            <a:off x="4783063" y="5661422"/>
            <a:ext cx="431800" cy="431800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18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62" name="Text Box 18"/>
          <p:cNvSpPr txBox="1">
            <a:spLocks noChangeArrowheads="1"/>
          </p:cNvSpPr>
          <p:nvPr/>
        </p:nvSpPr>
        <p:spPr bwMode="auto">
          <a:xfrm>
            <a:off x="4494138" y="2708672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63" name="Text Box 19"/>
          <p:cNvSpPr txBox="1">
            <a:spLocks noChangeArrowheads="1"/>
          </p:cNvSpPr>
          <p:nvPr/>
        </p:nvSpPr>
        <p:spPr bwMode="auto">
          <a:xfrm>
            <a:off x="3484488" y="378976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64" name="Text Box 20"/>
          <p:cNvSpPr txBox="1">
            <a:spLocks noChangeArrowheads="1"/>
          </p:cNvSpPr>
          <p:nvPr/>
        </p:nvSpPr>
        <p:spPr bwMode="auto">
          <a:xfrm>
            <a:off x="4205213" y="3918347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65" name="Text Box 21"/>
          <p:cNvSpPr txBox="1">
            <a:spLocks noChangeArrowheads="1"/>
          </p:cNvSpPr>
          <p:nvPr/>
        </p:nvSpPr>
        <p:spPr bwMode="auto">
          <a:xfrm>
            <a:off x="5213276" y="378976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66" name="Text Box 22"/>
          <p:cNvSpPr txBox="1">
            <a:spLocks noChangeArrowheads="1"/>
          </p:cNvSpPr>
          <p:nvPr/>
        </p:nvSpPr>
        <p:spPr bwMode="auto">
          <a:xfrm>
            <a:off x="3846438" y="4940697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7367" name="Text Box 23"/>
          <p:cNvSpPr txBox="1">
            <a:spLocks noChangeArrowheads="1"/>
          </p:cNvSpPr>
          <p:nvPr/>
        </p:nvSpPr>
        <p:spPr bwMode="auto">
          <a:xfrm>
            <a:off x="4783063" y="4940697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</a:t>
            </a:r>
            <a:endParaRPr kumimoji="0" lang="en-US" altLang="zh-CN" sz="2800" b="1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281" name="Rectangle 2"/>
          <p:cNvSpPr txBox="1">
            <a:spLocks noGrp="1"/>
          </p:cNvSpPr>
          <p:nvPr>
            <p:ph type="title"/>
          </p:nvPr>
        </p:nvSpPr>
        <p:spPr>
          <a:xfrm>
            <a:off x="0" y="78740"/>
            <a:ext cx="10256068" cy="707886"/>
          </a:xfr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defTabSz="914400" eaLnBrk="1" hangingPunct="1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  <a:sym typeface="+mn-ea"/>
              </a:rPr>
              <a:t>深度优先搜索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  <a:sym typeface="+mn-ea"/>
            </a:endParaRPr>
          </a:p>
        </p:txBody>
      </p:sp>
      <p:sp>
        <p:nvSpPr>
          <p:cNvPr id="2" name="乘号 1"/>
          <p:cNvSpPr/>
          <p:nvPr/>
        </p:nvSpPr>
        <p:spPr>
          <a:xfrm>
            <a:off x="2765078" y="4884056"/>
            <a:ext cx="684485" cy="11515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乘号 23"/>
          <p:cNvSpPr/>
          <p:nvPr/>
        </p:nvSpPr>
        <p:spPr>
          <a:xfrm>
            <a:off x="3515299" y="5848303"/>
            <a:ext cx="684485" cy="11515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乘号 24"/>
          <p:cNvSpPr/>
          <p:nvPr/>
        </p:nvSpPr>
        <p:spPr>
          <a:xfrm>
            <a:off x="4675113" y="5840164"/>
            <a:ext cx="684485" cy="11515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9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9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49" grpId="0" animBg="1"/>
      <p:bldP spid="697350" grpId="0" animBg="1"/>
      <p:bldP spid="697351" grpId="0" animBg="1"/>
      <p:bldP spid="697354" grpId="0" animBg="1"/>
      <p:bldP spid="697355" grpId="0" animBg="1"/>
      <p:bldP spid="697352" grpId="0" animBg="1"/>
      <p:bldP spid="697353" grpId="0" animBg="1"/>
      <p:bldP spid="697362" grpId="0"/>
      <p:bldP spid="697363" grpId="0"/>
      <p:bldP spid="697364" grpId="0"/>
      <p:bldP spid="697365" grpId="0"/>
      <p:bldP spid="697366" grpId="0"/>
      <p:bldP spid="697367" grpId="0"/>
      <p:bldP spid="2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ChangeArrowheads="1"/>
          </p:cNvSpPr>
          <p:nvPr/>
        </p:nvSpPr>
        <p:spPr bwMode="auto">
          <a:xfrm>
            <a:off x="95885" y="44624"/>
            <a:ext cx="4542155" cy="501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求解Hamiltonian环问题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1378" name="Group 37"/>
          <p:cNvGrpSpPr/>
          <p:nvPr/>
        </p:nvGrpSpPr>
        <p:grpSpPr>
          <a:xfrm>
            <a:off x="457200" y="712962"/>
            <a:ext cx="3246438" cy="2303462"/>
            <a:chOff x="288" y="663"/>
            <a:chExt cx="2045" cy="1451"/>
          </a:xfrm>
        </p:grpSpPr>
        <p:sp>
          <p:nvSpPr>
            <p:cNvPr id="101379" name="Line 28"/>
            <p:cNvSpPr/>
            <p:nvPr/>
          </p:nvSpPr>
          <p:spPr>
            <a:xfrm>
              <a:off x="745" y="799"/>
              <a:ext cx="499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0" name="Line 29"/>
            <p:cNvSpPr/>
            <p:nvPr/>
          </p:nvSpPr>
          <p:spPr>
            <a:xfrm>
              <a:off x="1516" y="799"/>
              <a:ext cx="545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1" name="Line 30"/>
            <p:cNvSpPr/>
            <p:nvPr/>
          </p:nvSpPr>
          <p:spPr>
            <a:xfrm>
              <a:off x="609" y="935"/>
              <a:ext cx="0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2" name="Line 31"/>
            <p:cNvSpPr/>
            <p:nvPr/>
          </p:nvSpPr>
          <p:spPr>
            <a:xfrm>
              <a:off x="745" y="1389"/>
              <a:ext cx="499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3" name="Line 32"/>
            <p:cNvSpPr/>
            <p:nvPr/>
          </p:nvSpPr>
          <p:spPr>
            <a:xfrm>
              <a:off x="700" y="845"/>
              <a:ext cx="590" cy="45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4" name="Line 33"/>
            <p:cNvSpPr/>
            <p:nvPr/>
          </p:nvSpPr>
          <p:spPr>
            <a:xfrm flipV="1">
              <a:off x="700" y="845"/>
              <a:ext cx="590" cy="45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5" name="Line 34"/>
            <p:cNvSpPr/>
            <p:nvPr/>
          </p:nvSpPr>
          <p:spPr>
            <a:xfrm flipH="1">
              <a:off x="1471" y="890"/>
              <a:ext cx="635" cy="45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6" name="Line 35"/>
            <p:cNvSpPr/>
            <p:nvPr/>
          </p:nvSpPr>
          <p:spPr>
            <a:xfrm flipH="1">
              <a:off x="700" y="1480"/>
              <a:ext cx="590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7" name="Freeform 36"/>
            <p:cNvSpPr/>
            <p:nvPr/>
          </p:nvSpPr>
          <p:spPr>
            <a:xfrm>
              <a:off x="288" y="820"/>
              <a:ext cx="192" cy="1117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89" y="53"/>
                </a:cxn>
                <a:cxn ang="0">
                  <a:pos x="72" y="79"/>
                </a:cxn>
                <a:cxn ang="0">
                  <a:pos x="37" y="149"/>
                </a:cxn>
                <a:cxn ang="0">
                  <a:pos x="11" y="376"/>
                </a:cxn>
                <a:cxn ang="0">
                  <a:pos x="37" y="891"/>
                </a:cxn>
                <a:cxn ang="0">
                  <a:pos x="89" y="1048"/>
                </a:cxn>
                <a:cxn ang="0">
                  <a:pos x="124" y="1091"/>
                </a:cxn>
                <a:cxn ang="0">
                  <a:pos x="115" y="1117"/>
                </a:cxn>
              </a:cxnLst>
              <a:rect l="0" t="0" r="0" b="0"/>
              <a:pathLst>
                <a:path w="124" h="1117">
                  <a:moveTo>
                    <a:pt x="107" y="0"/>
                  </a:moveTo>
                  <a:cubicBezTo>
                    <a:pt x="101" y="18"/>
                    <a:pt x="99" y="37"/>
                    <a:pt x="89" y="53"/>
                  </a:cubicBezTo>
                  <a:cubicBezTo>
                    <a:pt x="83" y="62"/>
                    <a:pt x="76" y="70"/>
                    <a:pt x="72" y="79"/>
                  </a:cubicBezTo>
                  <a:cubicBezTo>
                    <a:pt x="40" y="151"/>
                    <a:pt x="72" y="112"/>
                    <a:pt x="37" y="149"/>
                  </a:cubicBezTo>
                  <a:cubicBezTo>
                    <a:pt x="0" y="256"/>
                    <a:pt x="20" y="183"/>
                    <a:pt x="11" y="376"/>
                  </a:cubicBezTo>
                  <a:cubicBezTo>
                    <a:pt x="19" y="548"/>
                    <a:pt x="21" y="720"/>
                    <a:pt x="37" y="891"/>
                  </a:cubicBezTo>
                  <a:cubicBezTo>
                    <a:pt x="41" y="940"/>
                    <a:pt x="74" y="1000"/>
                    <a:pt x="89" y="1048"/>
                  </a:cubicBezTo>
                  <a:cubicBezTo>
                    <a:pt x="95" y="1066"/>
                    <a:pt x="114" y="1076"/>
                    <a:pt x="124" y="1091"/>
                  </a:cubicBezTo>
                  <a:cubicBezTo>
                    <a:pt x="121" y="1100"/>
                    <a:pt x="115" y="1117"/>
                    <a:pt x="115" y="1117"/>
                  </a:cubicBezTo>
                </a:path>
              </a:pathLst>
            </a:custGeom>
            <a:noFill/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7947" name="Oval 11"/>
            <p:cNvSpPr>
              <a:spLocks noChangeArrowheads="1"/>
            </p:cNvSpPr>
            <p:nvPr/>
          </p:nvSpPr>
          <p:spPr bwMode="auto">
            <a:xfrm>
              <a:off x="473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60" name="Oval 24"/>
            <p:cNvSpPr>
              <a:spLocks noChangeArrowheads="1"/>
            </p:cNvSpPr>
            <p:nvPr/>
          </p:nvSpPr>
          <p:spPr bwMode="auto">
            <a:xfrm>
              <a:off x="1244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48" name="Oval 12"/>
            <p:cNvSpPr>
              <a:spLocks noChangeArrowheads="1"/>
            </p:cNvSpPr>
            <p:nvPr/>
          </p:nvSpPr>
          <p:spPr bwMode="auto">
            <a:xfrm>
              <a:off x="473" y="125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62" name="Oval 26"/>
            <p:cNvSpPr>
              <a:spLocks noChangeArrowheads="1"/>
            </p:cNvSpPr>
            <p:nvPr/>
          </p:nvSpPr>
          <p:spPr bwMode="auto">
            <a:xfrm>
              <a:off x="1244" y="125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61" name="Oval 25"/>
            <p:cNvSpPr>
              <a:spLocks noChangeArrowheads="1"/>
            </p:cNvSpPr>
            <p:nvPr/>
          </p:nvSpPr>
          <p:spPr bwMode="auto">
            <a:xfrm>
              <a:off x="2061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63" name="Oval 27"/>
            <p:cNvSpPr>
              <a:spLocks noChangeArrowheads="1"/>
            </p:cNvSpPr>
            <p:nvPr/>
          </p:nvSpPr>
          <p:spPr bwMode="auto">
            <a:xfrm>
              <a:off x="473" y="1842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07990" name="Line 54"/>
          <p:cNvSpPr/>
          <p:nvPr/>
        </p:nvSpPr>
        <p:spPr>
          <a:xfrm flipH="1">
            <a:off x="5863455" y="262112"/>
            <a:ext cx="1439862" cy="7191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7991" name="Line 55"/>
          <p:cNvSpPr/>
          <p:nvPr/>
        </p:nvSpPr>
        <p:spPr>
          <a:xfrm>
            <a:off x="7519217" y="404987"/>
            <a:ext cx="360363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1" name="Line 65"/>
          <p:cNvSpPr/>
          <p:nvPr/>
        </p:nvSpPr>
        <p:spPr>
          <a:xfrm flipH="1">
            <a:off x="5215755" y="1197149"/>
            <a:ext cx="43180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2" name="Line 66"/>
          <p:cNvSpPr/>
          <p:nvPr/>
        </p:nvSpPr>
        <p:spPr>
          <a:xfrm>
            <a:off x="5863455" y="1197149"/>
            <a:ext cx="360362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3" name="Line 67"/>
          <p:cNvSpPr/>
          <p:nvPr/>
        </p:nvSpPr>
        <p:spPr>
          <a:xfrm>
            <a:off x="5144317" y="1989312"/>
            <a:ext cx="0" cy="3603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4" name="Line 68"/>
          <p:cNvSpPr/>
          <p:nvPr/>
        </p:nvSpPr>
        <p:spPr>
          <a:xfrm flipH="1">
            <a:off x="4855392" y="2637012"/>
            <a:ext cx="215900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5" name="Line 69"/>
          <p:cNvSpPr/>
          <p:nvPr/>
        </p:nvSpPr>
        <p:spPr>
          <a:xfrm>
            <a:off x="5287192" y="2637012"/>
            <a:ext cx="144463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6" name="Line 70"/>
          <p:cNvSpPr/>
          <p:nvPr/>
        </p:nvSpPr>
        <p:spPr>
          <a:xfrm>
            <a:off x="6223817" y="1989312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7" name="Line 71"/>
          <p:cNvSpPr/>
          <p:nvPr/>
        </p:nvSpPr>
        <p:spPr>
          <a:xfrm flipH="1">
            <a:off x="5934892" y="2637012"/>
            <a:ext cx="217488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8" name="Line 72"/>
          <p:cNvSpPr/>
          <p:nvPr/>
        </p:nvSpPr>
        <p:spPr>
          <a:xfrm>
            <a:off x="6368280" y="2637012"/>
            <a:ext cx="142875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9" name="Line 73"/>
          <p:cNvSpPr/>
          <p:nvPr/>
        </p:nvSpPr>
        <p:spPr>
          <a:xfrm flipH="1">
            <a:off x="7231880" y="1197149"/>
            <a:ext cx="576262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0" name="Line 74"/>
          <p:cNvSpPr/>
          <p:nvPr/>
        </p:nvSpPr>
        <p:spPr>
          <a:xfrm>
            <a:off x="7879580" y="1270174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2" name="Line 76"/>
          <p:cNvSpPr/>
          <p:nvPr/>
        </p:nvSpPr>
        <p:spPr>
          <a:xfrm>
            <a:off x="7160442" y="1989312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3" name="Line 77"/>
          <p:cNvSpPr/>
          <p:nvPr/>
        </p:nvSpPr>
        <p:spPr>
          <a:xfrm>
            <a:off x="7160442" y="2710037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5" name="Line 79"/>
          <p:cNvSpPr/>
          <p:nvPr/>
        </p:nvSpPr>
        <p:spPr>
          <a:xfrm>
            <a:off x="7879580" y="1989312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7974" name="Oval 38"/>
          <p:cNvSpPr>
            <a:spLocks noChangeArrowheads="1"/>
          </p:cNvSpPr>
          <p:nvPr/>
        </p:nvSpPr>
        <p:spPr bwMode="auto">
          <a:xfrm>
            <a:off x="7303317" y="446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75" name="Oval 39"/>
          <p:cNvSpPr>
            <a:spLocks noChangeArrowheads="1"/>
          </p:cNvSpPr>
          <p:nvPr/>
        </p:nvSpPr>
        <p:spPr bwMode="auto">
          <a:xfrm>
            <a:off x="7735117" y="909812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2" name="Oval 46"/>
          <p:cNvSpPr>
            <a:spLocks noChangeArrowheads="1"/>
          </p:cNvSpPr>
          <p:nvPr/>
        </p:nvSpPr>
        <p:spPr bwMode="auto">
          <a:xfrm>
            <a:off x="5576117" y="909812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3" name="Oval 47"/>
          <p:cNvSpPr>
            <a:spLocks noChangeArrowheads="1"/>
          </p:cNvSpPr>
          <p:nvPr/>
        </p:nvSpPr>
        <p:spPr bwMode="auto">
          <a:xfrm>
            <a:off x="7015980" y="1628949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4" name="Oval 48"/>
          <p:cNvSpPr>
            <a:spLocks noChangeArrowheads="1"/>
          </p:cNvSpPr>
          <p:nvPr/>
        </p:nvSpPr>
        <p:spPr bwMode="auto">
          <a:xfrm>
            <a:off x="7735117" y="1628949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3" name="Oval 57"/>
          <p:cNvSpPr>
            <a:spLocks noChangeArrowheads="1"/>
          </p:cNvSpPr>
          <p:nvPr/>
        </p:nvSpPr>
        <p:spPr bwMode="auto">
          <a:xfrm>
            <a:off x="6079355" y="1628949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4" name="Oval 58"/>
          <p:cNvSpPr>
            <a:spLocks noChangeArrowheads="1"/>
          </p:cNvSpPr>
          <p:nvPr/>
        </p:nvSpPr>
        <p:spPr bwMode="auto">
          <a:xfrm>
            <a:off x="4999855" y="1628949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6" name="Oval 50"/>
          <p:cNvSpPr>
            <a:spLocks noChangeArrowheads="1"/>
          </p:cNvSpPr>
          <p:nvPr/>
        </p:nvSpPr>
        <p:spPr bwMode="auto">
          <a:xfrm>
            <a:off x="7015980" y="234967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7" name="Oval 51"/>
          <p:cNvSpPr>
            <a:spLocks noChangeArrowheads="1"/>
          </p:cNvSpPr>
          <p:nvPr/>
        </p:nvSpPr>
        <p:spPr bwMode="auto">
          <a:xfrm>
            <a:off x="7735117" y="234967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5" name="Oval 59"/>
          <p:cNvSpPr>
            <a:spLocks noChangeArrowheads="1"/>
          </p:cNvSpPr>
          <p:nvPr/>
        </p:nvSpPr>
        <p:spPr bwMode="auto">
          <a:xfrm>
            <a:off x="4999855" y="234967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6" name="Oval 60"/>
          <p:cNvSpPr>
            <a:spLocks noChangeArrowheads="1"/>
          </p:cNvSpPr>
          <p:nvPr/>
        </p:nvSpPr>
        <p:spPr bwMode="auto">
          <a:xfrm>
            <a:off x="6079355" y="234967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8" name="Oval 52"/>
          <p:cNvSpPr>
            <a:spLocks noChangeArrowheads="1"/>
          </p:cNvSpPr>
          <p:nvPr/>
        </p:nvSpPr>
        <p:spPr bwMode="auto">
          <a:xfrm>
            <a:off x="7015980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7" name="Oval 61"/>
          <p:cNvSpPr>
            <a:spLocks noChangeArrowheads="1"/>
          </p:cNvSpPr>
          <p:nvPr/>
        </p:nvSpPr>
        <p:spPr bwMode="auto">
          <a:xfrm>
            <a:off x="6366692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8" name="Oval 62"/>
          <p:cNvSpPr>
            <a:spLocks noChangeArrowheads="1"/>
          </p:cNvSpPr>
          <p:nvPr/>
        </p:nvSpPr>
        <p:spPr bwMode="auto">
          <a:xfrm>
            <a:off x="5792017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9" name="Oval 63"/>
          <p:cNvSpPr>
            <a:spLocks noChangeArrowheads="1"/>
          </p:cNvSpPr>
          <p:nvPr/>
        </p:nvSpPr>
        <p:spPr bwMode="auto">
          <a:xfrm>
            <a:off x="5287192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8000" name="Oval 64"/>
          <p:cNvSpPr>
            <a:spLocks noChangeArrowheads="1"/>
          </p:cNvSpPr>
          <p:nvPr/>
        </p:nvSpPr>
        <p:spPr bwMode="auto">
          <a:xfrm>
            <a:off x="4639492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02940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9" name="Oval 38"/>
          <p:cNvSpPr>
            <a:spLocks noChangeArrowheads="1"/>
          </p:cNvSpPr>
          <p:nvPr/>
        </p:nvSpPr>
        <p:spPr bwMode="auto">
          <a:xfrm>
            <a:off x="167257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" name="Oval 38"/>
          <p:cNvSpPr>
            <a:spLocks noChangeArrowheads="1"/>
          </p:cNvSpPr>
          <p:nvPr/>
        </p:nvSpPr>
        <p:spPr bwMode="auto">
          <a:xfrm>
            <a:off x="167257" y="6438900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71" name="表格 70"/>
          <p:cNvGraphicFramePr>
            <a:graphicFrameLocks noGrp="1"/>
          </p:cNvGraphicFramePr>
          <p:nvPr/>
        </p:nvGraphicFramePr>
        <p:xfrm>
          <a:off x="705987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" name="Oval 46"/>
          <p:cNvSpPr>
            <a:spLocks noChangeArrowheads="1"/>
          </p:cNvSpPr>
          <p:nvPr/>
        </p:nvSpPr>
        <p:spPr bwMode="auto">
          <a:xfrm>
            <a:off x="791391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" name="Oval 46"/>
          <p:cNvSpPr>
            <a:spLocks noChangeArrowheads="1"/>
          </p:cNvSpPr>
          <p:nvPr/>
        </p:nvSpPr>
        <p:spPr bwMode="auto">
          <a:xfrm>
            <a:off x="798854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" name="Oval 46"/>
          <p:cNvSpPr>
            <a:spLocks noChangeArrowheads="1"/>
          </p:cNvSpPr>
          <p:nvPr/>
        </p:nvSpPr>
        <p:spPr bwMode="auto">
          <a:xfrm>
            <a:off x="802504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" name="Oval 46"/>
          <p:cNvSpPr>
            <a:spLocks noChangeArrowheads="1"/>
          </p:cNvSpPr>
          <p:nvPr/>
        </p:nvSpPr>
        <p:spPr bwMode="auto">
          <a:xfrm>
            <a:off x="796970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" name="Oval 46"/>
          <p:cNvSpPr>
            <a:spLocks noChangeArrowheads="1"/>
          </p:cNvSpPr>
          <p:nvPr/>
        </p:nvSpPr>
        <p:spPr bwMode="auto">
          <a:xfrm>
            <a:off x="786606" y="5135607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82" name="表格 81"/>
          <p:cNvGraphicFramePr>
            <a:graphicFrameLocks noGrp="1"/>
          </p:cNvGraphicFramePr>
          <p:nvPr/>
        </p:nvGraphicFramePr>
        <p:xfrm>
          <a:off x="1304181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1389585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4" name="Oval 46"/>
          <p:cNvSpPr>
            <a:spLocks noChangeArrowheads="1"/>
          </p:cNvSpPr>
          <p:nvPr/>
        </p:nvSpPr>
        <p:spPr bwMode="auto">
          <a:xfrm>
            <a:off x="1397048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5" name="Oval 46"/>
          <p:cNvSpPr>
            <a:spLocks noChangeArrowheads="1"/>
          </p:cNvSpPr>
          <p:nvPr/>
        </p:nvSpPr>
        <p:spPr bwMode="auto">
          <a:xfrm>
            <a:off x="1400698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6" name="Oval 46"/>
          <p:cNvSpPr>
            <a:spLocks noChangeArrowheads="1"/>
          </p:cNvSpPr>
          <p:nvPr/>
        </p:nvSpPr>
        <p:spPr bwMode="auto">
          <a:xfrm>
            <a:off x="1395164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8" name="Oval 46"/>
          <p:cNvSpPr>
            <a:spLocks noChangeArrowheads="1"/>
          </p:cNvSpPr>
          <p:nvPr/>
        </p:nvSpPr>
        <p:spPr bwMode="auto">
          <a:xfrm>
            <a:off x="1363191" y="4688855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Oval 46"/>
          <p:cNvSpPr>
            <a:spLocks noChangeArrowheads="1"/>
          </p:cNvSpPr>
          <p:nvPr/>
        </p:nvSpPr>
        <p:spPr bwMode="auto">
          <a:xfrm>
            <a:off x="1363191" y="4688855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0" name="表格 89"/>
          <p:cNvGraphicFramePr>
            <a:graphicFrameLocks noGrp="1"/>
          </p:cNvGraphicFramePr>
          <p:nvPr/>
        </p:nvGraphicFramePr>
        <p:xfrm>
          <a:off x="1908768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1" name="Oval 46"/>
          <p:cNvSpPr>
            <a:spLocks noChangeArrowheads="1"/>
          </p:cNvSpPr>
          <p:nvPr/>
        </p:nvSpPr>
        <p:spPr bwMode="auto">
          <a:xfrm>
            <a:off x="1994172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Oval 46"/>
          <p:cNvSpPr>
            <a:spLocks noChangeArrowheads="1"/>
          </p:cNvSpPr>
          <p:nvPr/>
        </p:nvSpPr>
        <p:spPr bwMode="auto">
          <a:xfrm>
            <a:off x="2001635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" name="Oval 46"/>
          <p:cNvSpPr>
            <a:spLocks noChangeArrowheads="1"/>
          </p:cNvSpPr>
          <p:nvPr/>
        </p:nvSpPr>
        <p:spPr bwMode="auto">
          <a:xfrm>
            <a:off x="2005285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Oval 46"/>
          <p:cNvSpPr>
            <a:spLocks noChangeArrowheads="1"/>
          </p:cNvSpPr>
          <p:nvPr/>
        </p:nvSpPr>
        <p:spPr bwMode="auto">
          <a:xfrm>
            <a:off x="1999751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Oval 46"/>
          <p:cNvSpPr>
            <a:spLocks noChangeArrowheads="1"/>
          </p:cNvSpPr>
          <p:nvPr/>
        </p:nvSpPr>
        <p:spPr bwMode="auto">
          <a:xfrm>
            <a:off x="1967778" y="4688855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Oval 46"/>
          <p:cNvSpPr>
            <a:spLocks noChangeArrowheads="1"/>
          </p:cNvSpPr>
          <p:nvPr/>
        </p:nvSpPr>
        <p:spPr bwMode="auto">
          <a:xfrm>
            <a:off x="1976372" y="4688855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8" name="表格 97"/>
          <p:cNvGraphicFramePr>
            <a:graphicFrameLocks noGrp="1"/>
          </p:cNvGraphicFramePr>
          <p:nvPr/>
        </p:nvGraphicFramePr>
        <p:xfrm>
          <a:off x="2505422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9" name="Oval 46"/>
          <p:cNvSpPr>
            <a:spLocks noChangeArrowheads="1"/>
          </p:cNvSpPr>
          <p:nvPr/>
        </p:nvSpPr>
        <p:spPr bwMode="auto">
          <a:xfrm>
            <a:off x="2590826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Oval 46"/>
          <p:cNvSpPr>
            <a:spLocks noChangeArrowheads="1"/>
          </p:cNvSpPr>
          <p:nvPr/>
        </p:nvSpPr>
        <p:spPr bwMode="auto">
          <a:xfrm>
            <a:off x="2598289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1" name="Oval 46"/>
          <p:cNvSpPr>
            <a:spLocks noChangeArrowheads="1"/>
          </p:cNvSpPr>
          <p:nvPr/>
        </p:nvSpPr>
        <p:spPr bwMode="auto">
          <a:xfrm>
            <a:off x="2601939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" name="Oval 46"/>
          <p:cNvSpPr>
            <a:spLocks noChangeArrowheads="1"/>
          </p:cNvSpPr>
          <p:nvPr/>
        </p:nvSpPr>
        <p:spPr bwMode="auto">
          <a:xfrm>
            <a:off x="2596405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Oval 46"/>
          <p:cNvSpPr>
            <a:spLocks noChangeArrowheads="1"/>
          </p:cNvSpPr>
          <p:nvPr/>
        </p:nvSpPr>
        <p:spPr bwMode="auto">
          <a:xfrm>
            <a:off x="2564432" y="4688855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5" name="Oval 46"/>
          <p:cNvSpPr>
            <a:spLocks noChangeArrowheads="1"/>
          </p:cNvSpPr>
          <p:nvPr/>
        </p:nvSpPr>
        <p:spPr bwMode="auto">
          <a:xfrm>
            <a:off x="2565226" y="4257848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6" name="Oval 46"/>
          <p:cNvSpPr>
            <a:spLocks noChangeArrowheads="1"/>
          </p:cNvSpPr>
          <p:nvPr/>
        </p:nvSpPr>
        <p:spPr bwMode="auto">
          <a:xfrm>
            <a:off x="2571576" y="4257848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07" name="表格 106"/>
          <p:cNvGraphicFramePr>
            <a:graphicFrameLocks noGrp="1"/>
          </p:cNvGraphicFramePr>
          <p:nvPr/>
        </p:nvGraphicFramePr>
        <p:xfrm>
          <a:off x="3091033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8" name="Oval 46"/>
          <p:cNvSpPr>
            <a:spLocks noChangeArrowheads="1"/>
          </p:cNvSpPr>
          <p:nvPr/>
        </p:nvSpPr>
        <p:spPr bwMode="auto">
          <a:xfrm>
            <a:off x="3176437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9" name="Oval 46"/>
          <p:cNvSpPr>
            <a:spLocks noChangeArrowheads="1"/>
          </p:cNvSpPr>
          <p:nvPr/>
        </p:nvSpPr>
        <p:spPr bwMode="auto">
          <a:xfrm>
            <a:off x="3183900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" name="Oval 46"/>
          <p:cNvSpPr>
            <a:spLocks noChangeArrowheads="1"/>
          </p:cNvSpPr>
          <p:nvPr/>
        </p:nvSpPr>
        <p:spPr bwMode="auto">
          <a:xfrm>
            <a:off x="3187550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1" name="Oval 46"/>
          <p:cNvSpPr>
            <a:spLocks noChangeArrowheads="1"/>
          </p:cNvSpPr>
          <p:nvPr/>
        </p:nvSpPr>
        <p:spPr bwMode="auto">
          <a:xfrm>
            <a:off x="3182016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" name="Oval 46"/>
          <p:cNvSpPr>
            <a:spLocks noChangeArrowheads="1"/>
          </p:cNvSpPr>
          <p:nvPr/>
        </p:nvSpPr>
        <p:spPr bwMode="auto">
          <a:xfrm>
            <a:off x="3150043" y="4688855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" name="Oval 46"/>
          <p:cNvSpPr>
            <a:spLocks noChangeArrowheads="1"/>
          </p:cNvSpPr>
          <p:nvPr/>
        </p:nvSpPr>
        <p:spPr bwMode="auto">
          <a:xfrm>
            <a:off x="3159949" y="4688855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16" name="表格 115"/>
          <p:cNvGraphicFramePr>
            <a:graphicFrameLocks noGrp="1"/>
          </p:cNvGraphicFramePr>
          <p:nvPr/>
        </p:nvGraphicFramePr>
        <p:xfrm>
          <a:off x="3669506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7" name="Oval 46"/>
          <p:cNvSpPr>
            <a:spLocks noChangeArrowheads="1"/>
          </p:cNvSpPr>
          <p:nvPr/>
        </p:nvSpPr>
        <p:spPr bwMode="auto">
          <a:xfrm>
            <a:off x="3754910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8" name="Oval 46"/>
          <p:cNvSpPr>
            <a:spLocks noChangeArrowheads="1"/>
          </p:cNvSpPr>
          <p:nvPr/>
        </p:nvSpPr>
        <p:spPr bwMode="auto">
          <a:xfrm>
            <a:off x="3762373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Oval 46"/>
          <p:cNvSpPr>
            <a:spLocks noChangeArrowheads="1"/>
          </p:cNvSpPr>
          <p:nvPr/>
        </p:nvSpPr>
        <p:spPr bwMode="auto">
          <a:xfrm>
            <a:off x="3766023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Oval 46"/>
          <p:cNvSpPr>
            <a:spLocks noChangeArrowheads="1"/>
          </p:cNvSpPr>
          <p:nvPr/>
        </p:nvSpPr>
        <p:spPr bwMode="auto">
          <a:xfrm>
            <a:off x="3760489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Oval 46"/>
          <p:cNvSpPr>
            <a:spLocks noChangeArrowheads="1"/>
          </p:cNvSpPr>
          <p:nvPr/>
        </p:nvSpPr>
        <p:spPr bwMode="auto">
          <a:xfrm>
            <a:off x="3762372" y="5135607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24" name="表格 123"/>
          <p:cNvGraphicFramePr>
            <a:graphicFrameLocks noGrp="1"/>
          </p:cNvGraphicFramePr>
          <p:nvPr/>
        </p:nvGraphicFramePr>
        <p:xfrm>
          <a:off x="4247979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5" name="Oval 46"/>
          <p:cNvSpPr>
            <a:spLocks noChangeArrowheads="1"/>
          </p:cNvSpPr>
          <p:nvPr/>
        </p:nvSpPr>
        <p:spPr bwMode="auto">
          <a:xfrm>
            <a:off x="4333383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" name="Oval 46"/>
          <p:cNvSpPr>
            <a:spLocks noChangeArrowheads="1"/>
          </p:cNvSpPr>
          <p:nvPr/>
        </p:nvSpPr>
        <p:spPr bwMode="auto">
          <a:xfrm>
            <a:off x="4340846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Oval 46"/>
          <p:cNvSpPr>
            <a:spLocks noChangeArrowheads="1"/>
          </p:cNvSpPr>
          <p:nvPr/>
        </p:nvSpPr>
        <p:spPr bwMode="auto">
          <a:xfrm>
            <a:off x="4344496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" name="Oval 46"/>
          <p:cNvSpPr>
            <a:spLocks noChangeArrowheads="1"/>
          </p:cNvSpPr>
          <p:nvPr/>
        </p:nvSpPr>
        <p:spPr bwMode="auto">
          <a:xfrm>
            <a:off x="4338962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0" name="Oval 46"/>
          <p:cNvSpPr>
            <a:spLocks noChangeArrowheads="1"/>
          </p:cNvSpPr>
          <p:nvPr/>
        </p:nvSpPr>
        <p:spPr bwMode="auto">
          <a:xfrm>
            <a:off x="4328071" y="5135607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31" name="表格 130"/>
          <p:cNvGraphicFramePr>
            <a:graphicFrameLocks noGrp="1"/>
          </p:cNvGraphicFramePr>
          <p:nvPr/>
        </p:nvGraphicFramePr>
        <p:xfrm>
          <a:off x="4850138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2" name="Oval 46"/>
          <p:cNvSpPr>
            <a:spLocks noChangeArrowheads="1"/>
          </p:cNvSpPr>
          <p:nvPr/>
        </p:nvSpPr>
        <p:spPr bwMode="auto">
          <a:xfrm>
            <a:off x="4935542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Oval 46"/>
          <p:cNvSpPr>
            <a:spLocks noChangeArrowheads="1"/>
          </p:cNvSpPr>
          <p:nvPr/>
        </p:nvSpPr>
        <p:spPr bwMode="auto">
          <a:xfrm>
            <a:off x="4943005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Oval 46"/>
          <p:cNvSpPr>
            <a:spLocks noChangeArrowheads="1"/>
          </p:cNvSpPr>
          <p:nvPr/>
        </p:nvSpPr>
        <p:spPr bwMode="auto">
          <a:xfrm>
            <a:off x="4946655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Oval 46"/>
          <p:cNvSpPr>
            <a:spLocks noChangeArrowheads="1"/>
          </p:cNvSpPr>
          <p:nvPr/>
        </p:nvSpPr>
        <p:spPr bwMode="auto">
          <a:xfrm>
            <a:off x="4941121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7" name="Oval 46"/>
          <p:cNvSpPr>
            <a:spLocks noChangeArrowheads="1"/>
          </p:cNvSpPr>
          <p:nvPr/>
        </p:nvSpPr>
        <p:spPr bwMode="auto">
          <a:xfrm>
            <a:off x="4935542" y="4688855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6" name="Oval 46"/>
          <p:cNvSpPr>
            <a:spLocks noChangeArrowheads="1"/>
          </p:cNvSpPr>
          <p:nvPr/>
        </p:nvSpPr>
        <p:spPr bwMode="auto">
          <a:xfrm>
            <a:off x="4938339" y="4688855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43" name="表格 142"/>
          <p:cNvGraphicFramePr>
            <a:graphicFrameLocks noGrp="1"/>
          </p:cNvGraphicFramePr>
          <p:nvPr/>
        </p:nvGraphicFramePr>
        <p:xfrm>
          <a:off x="5428515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4" name="Oval 46"/>
          <p:cNvSpPr>
            <a:spLocks noChangeArrowheads="1"/>
          </p:cNvSpPr>
          <p:nvPr/>
        </p:nvSpPr>
        <p:spPr bwMode="auto">
          <a:xfrm>
            <a:off x="5513919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" name="Oval 46"/>
          <p:cNvSpPr>
            <a:spLocks noChangeArrowheads="1"/>
          </p:cNvSpPr>
          <p:nvPr/>
        </p:nvSpPr>
        <p:spPr bwMode="auto">
          <a:xfrm>
            <a:off x="5521382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" name="Oval 46"/>
          <p:cNvSpPr>
            <a:spLocks noChangeArrowheads="1"/>
          </p:cNvSpPr>
          <p:nvPr/>
        </p:nvSpPr>
        <p:spPr bwMode="auto">
          <a:xfrm>
            <a:off x="5525032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Oval 46"/>
          <p:cNvSpPr>
            <a:spLocks noChangeArrowheads="1"/>
          </p:cNvSpPr>
          <p:nvPr/>
        </p:nvSpPr>
        <p:spPr bwMode="auto">
          <a:xfrm>
            <a:off x="5519498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0" name="Oval 46"/>
          <p:cNvSpPr>
            <a:spLocks noChangeArrowheads="1"/>
          </p:cNvSpPr>
          <p:nvPr/>
        </p:nvSpPr>
        <p:spPr bwMode="auto">
          <a:xfrm>
            <a:off x="5513919" y="5135607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51" name="表格 150"/>
          <p:cNvGraphicFramePr>
            <a:graphicFrameLocks noGrp="1"/>
          </p:cNvGraphicFramePr>
          <p:nvPr/>
        </p:nvGraphicFramePr>
        <p:xfrm>
          <a:off x="6025911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3" name="Oval 46"/>
          <p:cNvSpPr>
            <a:spLocks noChangeArrowheads="1"/>
          </p:cNvSpPr>
          <p:nvPr/>
        </p:nvSpPr>
        <p:spPr bwMode="auto">
          <a:xfrm>
            <a:off x="6118778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4" name="Oval 46"/>
          <p:cNvSpPr>
            <a:spLocks noChangeArrowheads="1"/>
          </p:cNvSpPr>
          <p:nvPr/>
        </p:nvSpPr>
        <p:spPr bwMode="auto">
          <a:xfrm>
            <a:off x="6122428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5" name="Oval 46"/>
          <p:cNvSpPr>
            <a:spLocks noChangeArrowheads="1"/>
          </p:cNvSpPr>
          <p:nvPr/>
        </p:nvSpPr>
        <p:spPr bwMode="auto">
          <a:xfrm>
            <a:off x="6116894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7" name="Oval 46"/>
          <p:cNvSpPr>
            <a:spLocks noChangeArrowheads="1"/>
          </p:cNvSpPr>
          <p:nvPr/>
        </p:nvSpPr>
        <p:spPr bwMode="auto">
          <a:xfrm>
            <a:off x="6112455" y="5570997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58" name="表格 157"/>
          <p:cNvGraphicFramePr>
            <a:graphicFrameLocks noGrp="1"/>
          </p:cNvGraphicFramePr>
          <p:nvPr/>
        </p:nvGraphicFramePr>
        <p:xfrm>
          <a:off x="6643897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9" name="Oval 46"/>
          <p:cNvSpPr>
            <a:spLocks noChangeArrowheads="1"/>
          </p:cNvSpPr>
          <p:nvPr/>
        </p:nvSpPr>
        <p:spPr bwMode="auto">
          <a:xfrm>
            <a:off x="6736764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0" name="Oval 46"/>
          <p:cNvSpPr>
            <a:spLocks noChangeArrowheads="1"/>
          </p:cNvSpPr>
          <p:nvPr/>
        </p:nvSpPr>
        <p:spPr bwMode="auto">
          <a:xfrm>
            <a:off x="6740414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" name="Oval 46"/>
          <p:cNvSpPr>
            <a:spLocks noChangeArrowheads="1"/>
          </p:cNvSpPr>
          <p:nvPr/>
        </p:nvSpPr>
        <p:spPr bwMode="auto">
          <a:xfrm>
            <a:off x="6734880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" name="Oval 46"/>
          <p:cNvSpPr>
            <a:spLocks noChangeArrowheads="1"/>
          </p:cNvSpPr>
          <p:nvPr/>
        </p:nvSpPr>
        <p:spPr bwMode="auto">
          <a:xfrm>
            <a:off x="6716851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4" name="Oval 46"/>
          <p:cNvSpPr>
            <a:spLocks noChangeArrowheads="1"/>
          </p:cNvSpPr>
          <p:nvPr/>
        </p:nvSpPr>
        <p:spPr bwMode="auto">
          <a:xfrm>
            <a:off x="6727055" y="4688855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5" name="Oval 46"/>
          <p:cNvSpPr>
            <a:spLocks noChangeArrowheads="1"/>
          </p:cNvSpPr>
          <p:nvPr/>
        </p:nvSpPr>
        <p:spPr bwMode="auto">
          <a:xfrm>
            <a:off x="6734879" y="4688855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66" name="表格 165"/>
          <p:cNvGraphicFramePr>
            <a:graphicFrameLocks noGrp="1"/>
          </p:cNvGraphicFramePr>
          <p:nvPr/>
        </p:nvGraphicFramePr>
        <p:xfrm>
          <a:off x="7265760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7" name="Oval 46"/>
          <p:cNvSpPr>
            <a:spLocks noChangeArrowheads="1"/>
          </p:cNvSpPr>
          <p:nvPr/>
        </p:nvSpPr>
        <p:spPr bwMode="auto">
          <a:xfrm>
            <a:off x="7358627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" name="Oval 46"/>
          <p:cNvSpPr>
            <a:spLocks noChangeArrowheads="1"/>
          </p:cNvSpPr>
          <p:nvPr/>
        </p:nvSpPr>
        <p:spPr bwMode="auto">
          <a:xfrm>
            <a:off x="7362277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9" name="Oval 46"/>
          <p:cNvSpPr>
            <a:spLocks noChangeArrowheads="1"/>
          </p:cNvSpPr>
          <p:nvPr/>
        </p:nvSpPr>
        <p:spPr bwMode="auto">
          <a:xfrm>
            <a:off x="7356743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0" name="Oval 46"/>
          <p:cNvSpPr>
            <a:spLocks noChangeArrowheads="1"/>
          </p:cNvSpPr>
          <p:nvPr/>
        </p:nvSpPr>
        <p:spPr bwMode="auto">
          <a:xfrm>
            <a:off x="7338714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1" name="Oval 46"/>
          <p:cNvSpPr>
            <a:spLocks noChangeArrowheads="1"/>
          </p:cNvSpPr>
          <p:nvPr/>
        </p:nvSpPr>
        <p:spPr bwMode="auto">
          <a:xfrm>
            <a:off x="7348918" y="4688855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" name="Oval 46"/>
          <p:cNvSpPr>
            <a:spLocks noChangeArrowheads="1"/>
          </p:cNvSpPr>
          <p:nvPr/>
        </p:nvSpPr>
        <p:spPr bwMode="auto">
          <a:xfrm>
            <a:off x="7348918" y="4688855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74" name="表格 173"/>
          <p:cNvGraphicFramePr>
            <a:graphicFrameLocks noGrp="1"/>
          </p:cNvGraphicFramePr>
          <p:nvPr/>
        </p:nvGraphicFramePr>
        <p:xfrm>
          <a:off x="7903851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5" name="Oval 46"/>
          <p:cNvSpPr>
            <a:spLocks noChangeArrowheads="1"/>
          </p:cNvSpPr>
          <p:nvPr/>
        </p:nvSpPr>
        <p:spPr bwMode="auto">
          <a:xfrm>
            <a:off x="7996718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6" name="Oval 46"/>
          <p:cNvSpPr>
            <a:spLocks noChangeArrowheads="1"/>
          </p:cNvSpPr>
          <p:nvPr/>
        </p:nvSpPr>
        <p:spPr bwMode="auto">
          <a:xfrm>
            <a:off x="8000368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7" name="Oval 46"/>
          <p:cNvSpPr>
            <a:spLocks noChangeArrowheads="1"/>
          </p:cNvSpPr>
          <p:nvPr/>
        </p:nvSpPr>
        <p:spPr bwMode="auto">
          <a:xfrm>
            <a:off x="7994834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8" name="Oval 46"/>
          <p:cNvSpPr>
            <a:spLocks noChangeArrowheads="1"/>
          </p:cNvSpPr>
          <p:nvPr/>
        </p:nvSpPr>
        <p:spPr bwMode="auto">
          <a:xfrm>
            <a:off x="7976805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" name="Oval 46"/>
          <p:cNvSpPr>
            <a:spLocks noChangeArrowheads="1"/>
          </p:cNvSpPr>
          <p:nvPr/>
        </p:nvSpPr>
        <p:spPr bwMode="auto">
          <a:xfrm>
            <a:off x="7987009" y="4688855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" name="Oval 46"/>
          <p:cNvSpPr>
            <a:spLocks noChangeArrowheads="1"/>
          </p:cNvSpPr>
          <p:nvPr/>
        </p:nvSpPr>
        <p:spPr bwMode="auto">
          <a:xfrm>
            <a:off x="7984377" y="4688855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89" name="表格 188"/>
          <p:cNvGraphicFramePr>
            <a:graphicFrameLocks noGrp="1"/>
          </p:cNvGraphicFramePr>
          <p:nvPr/>
        </p:nvGraphicFramePr>
        <p:xfrm>
          <a:off x="8497304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0" name="Oval 46"/>
          <p:cNvSpPr>
            <a:spLocks noChangeArrowheads="1"/>
          </p:cNvSpPr>
          <p:nvPr/>
        </p:nvSpPr>
        <p:spPr bwMode="auto">
          <a:xfrm>
            <a:off x="8590171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1" name="Oval 46"/>
          <p:cNvSpPr>
            <a:spLocks noChangeArrowheads="1"/>
          </p:cNvSpPr>
          <p:nvPr/>
        </p:nvSpPr>
        <p:spPr bwMode="auto">
          <a:xfrm>
            <a:off x="8593821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2" name="Oval 46"/>
          <p:cNvSpPr>
            <a:spLocks noChangeArrowheads="1"/>
          </p:cNvSpPr>
          <p:nvPr/>
        </p:nvSpPr>
        <p:spPr bwMode="auto">
          <a:xfrm>
            <a:off x="8588287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3" name="Oval 46"/>
          <p:cNvSpPr>
            <a:spLocks noChangeArrowheads="1"/>
          </p:cNvSpPr>
          <p:nvPr/>
        </p:nvSpPr>
        <p:spPr bwMode="auto">
          <a:xfrm>
            <a:off x="8570258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6" name="Oval 46"/>
          <p:cNvSpPr>
            <a:spLocks noChangeArrowheads="1"/>
          </p:cNvSpPr>
          <p:nvPr/>
        </p:nvSpPr>
        <p:spPr bwMode="auto">
          <a:xfrm>
            <a:off x="8571327" y="5135607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7" name="表格 196"/>
          <p:cNvGraphicFramePr>
            <a:graphicFrameLocks noGrp="1"/>
          </p:cNvGraphicFramePr>
          <p:nvPr/>
        </p:nvGraphicFramePr>
        <p:xfrm>
          <a:off x="9107838" y="4221088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8" name="Oval 46"/>
          <p:cNvSpPr>
            <a:spLocks noChangeArrowheads="1"/>
          </p:cNvSpPr>
          <p:nvPr/>
        </p:nvSpPr>
        <p:spPr bwMode="auto">
          <a:xfrm>
            <a:off x="9200705" y="643890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" name="Oval 46"/>
          <p:cNvSpPr>
            <a:spLocks noChangeArrowheads="1"/>
          </p:cNvSpPr>
          <p:nvPr/>
        </p:nvSpPr>
        <p:spPr bwMode="auto">
          <a:xfrm>
            <a:off x="9204355" y="59851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0" name="Oval 46"/>
          <p:cNvSpPr>
            <a:spLocks noChangeArrowheads="1"/>
          </p:cNvSpPr>
          <p:nvPr/>
        </p:nvSpPr>
        <p:spPr bwMode="auto">
          <a:xfrm>
            <a:off x="9198821" y="557099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Oval 46"/>
          <p:cNvSpPr>
            <a:spLocks noChangeArrowheads="1"/>
          </p:cNvSpPr>
          <p:nvPr/>
        </p:nvSpPr>
        <p:spPr bwMode="auto">
          <a:xfrm>
            <a:off x="9180792" y="513560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" name="Oval 46"/>
          <p:cNvSpPr>
            <a:spLocks noChangeArrowheads="1"/>
          </p:cNvSpPr>
          <p:nvPr/>
        </p:nvSpPr>
        <p:spPr bwMode="auto">
          <a:xfrm>
            <a:off x="9192790" y="5135607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74" grpId="0" animBg="1"/>
      <p:bldP spid="807975" grpId="0" animBg="1"/>
      <p:bldP spid="807982" grpId="0" animBg="1"/>
      <p:bldP spid="807983" grpId="0" animBg="1"/>
      <p:bldP spid="807984" grpId="0" animBg="1"/>
      <p:bldP spid="807993" grpId="0" animBg="1"/>
      <p:bldP spid="807994" grpId="0" animBg="1"/>
      <p:bldP spid="807986" grpId="0" animBg="1"/>
      <p:bldP spid="807987" grpId="0" animBg="1"/>
      <p:bldP spid="807995" grpId="0" animBg="1"/>
      <p:bldP spid="807996" grpId="0" animBg="1"/>
      <p:bldP spid="807988" grpId="0" animBg="1"/>
      <p:bldP spid="807997" grpId="0" animBg="1"/>
      <p:bldP spid="807998" grpId="0" animBg="1"/>
      <p:bldP spid="807999" grpId="0" animBg="1"/>
      <p:bldP spid="808000" grpId="0" animBg="1"/>
      <p:bldP spid="69" grpId="0" animBg="1"/>
      <p:bldP spid="70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3" grpId="0" animBg="1"/>
      <p:bldP spid="125" grpId="0" animBg="1"/>
      <p:bldP spid="126" grpId="0" animBg="1"/>
      <p:bldP spid="127" grpId="0" animBg="1"/>
      <p:bldP spid="128" grpId="0" animBg="1"/>
      <p:bldP spid="130" grpId="0" animBg="1"/>
      <p:bldP spid="132" grpId="0" animBg="1"/>
      <p:bldP spid="133" grpId="0" animBg="1"/>
      <p:bldP spid="134" grpId="0" animBg="1"/>
      <p:bldP spid="135" grpId="0" animBg="1"/>
      <p:bldP spid="137" grpId="0" animBg="1"/>
      <p:bldP spid="136" grpId="0" animBg="1"/>
      <p:bldP spid="144" grpId="0" animBg="1"/>
      <p:bldP spid="145" grpId="0" animBg="1"/>
      <p:bldP spid="146" grpId="0" animBg="1"/>
      <p:bldP spid="147" grpId="0" animBg="1"/>
      <p:bldP spid="150" grpId="0" animBg="1"/>
      <p:bldP spid="153" grpId="0" animBg="1"/>
      <p:bldP spid="154" grpId="0" animBg="1"/>
      <p:bldP spid="155" grpId="0" animBg="1"/>
      <p:bldP spid="157" grpId="0" animBg="1"/>
      <p:bldP spid="159" grpId="0" animBg="1"/>
      <p:bldP spid="160" grpId="0" animBg="1"/>
      <p:bldP spid="161" grpId="0" animBg="1"/>
      <p:bldP spid="163" grpId="0" animBg="1"/>
      <p:bldP spid="164" grpId="0" animBg="1"/>
      <p:bldP spid="165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3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8" grpId="0" animBg="1"/>
      <p:bldP spid="190" grpId="0" animBg="1"/>
      <p:bldP spid="191" grpId="0" animBg="1"/>
      <p:bldP spid="192" grpId="0" animBg="1"/>
      <p:bldP spid="193" grpId="0" animBg="1"/>
      <p:bldP spid="196" grpId="0" animBg="1"/>
      <p:bldP spid="198" grpId="0" animBg="1"/>
      <p:bldP spid="199" grpId="0" animBg="1"/>
      <p:bldP spid="200" grpId="0" animBg="1"/>
      <p:bldP spid="201" grpId="0" animBg="1"/>
      <p:bldP spid="20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ChangeArrowheads="1"/>
          </p:cNvSpPr>
          <p:nvPr/>
        </p:nvSpPr>
        <p:spPr bwMode="auto">
          <a:xfrm>
            <a:off x="95885" y="44624"/>
            <a:ext cx="4542155" cy="5016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求解Hamiltonian环问题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1378" name="Group 37"/>
          <p:cNvGrpSpPr/>
          <p:nvPr/>
        </p:nvGrpSpPr>
        <p:grpSpPr>
          <a:xfrm>
            <a:off x="457200" y="712962"/>
            <a:ext cx="3246438" cy="2303462"/>
            <a:chOff x="288" y="663"/>
            <a:chExt cx="2045" cy="1451"/>
          </a:xfrm>
        </p:grpSpPr>
        <p:sp>
          <p:nvSpPr>
            <p:cNvPr id="101379" name="Line 28"/>
            <p:cNvSpPr/>
            <p:nvPr/>
          </p:nvSpPr>
          <p:spPr>
            <a:xfrm>
              <a:off x="745" y="799"/>
              <a:ext cx="499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0" name="Line 29"/>
            <p:cNvSpPr/>
            <p:nvPr/>
          </p:nvSpPr>
          <p:spPr>
            <a:xfrm>
              <a:off x="1516" y="799"/>
              <a:ext cx="545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1" name="Line 30"/>
            <p:cNvSpPr/>
            <p:nvPr/>
          </p:nvSpPr>
          <p:spPr>
            <a:xfrm>
              <a:off x="609" y="935"/>
              <a:ext cx="0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2" name="Line 31"/>
            <p:cNvSpPr/>
            <p:nvPr/>
          </p:nvSpPr>
          <p:spPr>
            <a:xfrm>
              <a:off x="745" y="1389"/>
              <a:ext cx="499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3" name="Line 32"/>
            <p:cNvSpPr/>
            <p:nvPr/>
          </p:nvSpPr>
          <p:spPr>
            <a:xfrm>
              <a:off x="700" y="845"/>
              <a:ext cx="590" cy="45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4" name="Line 33"/>
            <p:cNvSpPr/>
            <p:nvPr/>
          </p:nvSpPr>
          <p:spPr>
            <a:xfrm flipV="1">
              <a:off x="700" y="845"/>
              <a:ext cx="590" cy="45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5" name="Line 34"/>
            <p:cNvSpPr/>
            <p:nvPr/>
          </p:nvSpPr>
          <p:spPr>
            <a:xfrm flipH="1">
              <a:off x="1471" y="890"/>
              <a:ext cx="635" cy="45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6" name="Line 35"/>
            <p:cNvSpPr/>
            <p:nvPr/>
          </p:nvSpPr>
          <p:spPr>
            <a:xfrm flipH="1">
              <a:off x="700" y="1480"/>
              <a:ext cx="590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387" name="Freeform 36"/>
            <p:cNvSpPr/>
            <p:nvPr/>
          </p:nvSpPr>
          <p:spPr>
            <a:xfrm>
              <a:off x="288" y="820"/>
              <a:ext cx="192" cy="1117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89" y="53"/>
                </a:cxn>
                <a:cxn ang="0">
                  <a:pos x="72" y="79"/>
                </a:cxn>
                <a:cxn ang="0">
                  <a:pos x="37" y="149"/>
                </a:cxn>
                <a:cxn ang="0">
                  <a:pos x="11" y="376"/>
                </a:cxn>
                <a:cxn ang="0">
                  <a:pos x="37" y="891"/>
                </a:cxn>
                <a:cxn ang="0">
                  <a:pos x="89" y="1048"/>
                </a:cxn>
                <a:cxn ang="0">
                  <a:pos x="124" y="1091"/>
                </a:cxn>
                <a:cxn ang="0">
                  <a:pos x="115" y="1117"/>
                </a:cxn>
              </a:cxnLst>
              <a:rect l="0" t="0" r="0" b="0"/>
              <a:pathLst>
                <a:path w="124" h="1117">
                  <a:moveTo>
                    <a:pt x="107" y="0"/>
                  </a:moveTo>
                  <a:cubicBezTo>
                    <a:pt x="101" y="18"/>
                    <a:pt x="99" y="37"/>
                    <a:pt x="89" y="53"/>
                  </a:cubicBezTo>
                  <a:cubicBezTo>
                    <a:pt x="83" y="62"/>
                    <a:pt x="76" y="70"/>
                    <a:pt x="72" y="79"/>
                  </a:cubicBezTo>
                  <a:cubicBezTo>
                    <a:pt x="40" y="151"/>
                    <a:pt x="72" y="112"/>
                    <a:pt x="37" y="149"/>
                  </a:cubicBezTo>
                  <a:cubicBezTo>
                    <a:pt x="0" y="256"/>
                    <a:pt x="20" y="183"/>
                    <a:pt x="11" y="376"/>
                  </a:cubicBezTo>
                  <a:cubicBezTo>
                    <a:pt x="19" y="548"/>
                    <a:pt x="21" y="720"/>
                    <a:pt x="37" y="891"/>
                  </a:cubicBezTo>
                  <a:cubicBezTo>
                    <a:pt x="41" y="940"/>
                    <a:pt x="74" y="1000"/>
                    <a:pt x="89" y="1048"/>
                  </a:cubicBezTo>
                  <a:cubicBezTo>
                    <a:pt x="95" y="1066"/>
                    <a:pt x="114" y="1076"/>
                    <a:pt x="124" y="1091"/>
                  </a:cubicBezTo>
                  <a:cubicBezTo>
                    <a:pt x="121" y="1100"/>
                    <a:pt x="115" y="1117"/>
                    <a:pt x="115" y="1117"/>
                  </a:cubicBezTo>
                </a:path>
              </a:pathLst>
            </a:custGeom>
            <a:noFill/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7947" name="Oval 11"/>
            <p:cNvSpPr>
              <a:spLocks noChangeArrowheads="1"/>
            </p:cNvSpPr>
            <p:nvPr/>
          </p:nvSpPr>
          <p:spPr bwMode="auto">
            <a:xfrm>
              <a:off x="473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60" name="Oval 24"/>
            <p:cNvSpPr>
              <a:spLocks noChangeArrowheads="1"/>
            </p:cNvSpPr>
            <p:nvPr/>
          </p:nvSpPr>
          <p:spPr bwMode="auto">
            <a:xfrm>
              <a:off x="1244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48" name="Oval 12"/>
            <p:cNvSpPr>
              <a:spLocks noChangeArrowheads="1"/>
            </p:cNvSpPr>
            <p:nvPr/>
          </p:nvSpPr>
          <p:spPr bwMode="auto">
            <a:xfrm>
              <a:off x="473" y="125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62" name="Oval 26"/>
            <p:cNvSpPr>
              <a:spLocks noChangeArrowheads="1"/>
            </p:cNvSpPr>
            <p:nvPr/>
          </p:nvSpPr>
          <p:spPr bwMode="auto">
            <a:xfrm>
              <a:off x="1244" y="125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61" name="Oval 25"/>
            <p:cNvSpPr>
              <a:spLocks noChangeArrowheads="1"/>
            </p:cNvSpPr>
            <p:nvPr/>
          </p:nvSpPr>
          <p:spPr bwMode="auto">
            <a:xfrm>
              <a:off x="2061" y="66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7963" name="Oval 27"/>
            <p:cNvSpPr>
              <a:spLocks noChangeArrowheads="1"/>
            </p:cNvSpPr>
            <p:nvPr/>
          </p:nvSpPr>
          <p:spPr bwMode="auto">
            <a:xfrm>
              <a:off x="473" y="1842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07990" name="Line 54"/>
          <p:cNvSpPr/>
          <p:nvPr/>
        </p:nvSpPr>
        <p:spPr>
          <a:xfrm flipH="1">
            <a:off x="5863455" y="262112"/>
            <a:ext cx="1439862" cy="7191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7991" name="Line 55"/>
          <p:cNvSpPr/>
          <p:nvPr/>
        </p:nvSpPr>
        <p:spPr>
          <a:xfrm>
            <a:off x="7519217" y="404987"/>
            <a:ext cx="360363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7992" name="Line 56"/>
          <p:cNvSpPr/>
          <p:nvPr/>
        </p:nvSpPr>
        <p:spPr>
          <a:xfrm>
            <a:off x="7663680" y="262112"/>
            <a:ext cx="1871662" cy="7191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1" name="Line 65"/>
          <p:cNvSpPr/>
          <p:nvPr/>
        </p:nvSpPr>
        <p:spPr>
          <a:xfrm flipH="1">
            <a:off x="5215755" y="1197149"/>
            <a:ext cx="43180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2" name="Line 66"/>
          <p:cNvSpPr/>
          <p:nvPr/>
        </p:nvSpPr>
        <p:spPr>
          <a:xfrm>
            <a:off x="5863455" y="1197149"/>
            <a:ext cx="360362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3" name="Line 67"/>
          <p:cNvSpPr/>
          <p:nvPr/>
        </p:nvSpPr>
        <p:spPr>
          <a:xfrm>
            <a:off x="5144317" y="1989312"/>
            <a:ext cx="0" cy="3603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4" name="Line 68"/>
          <p:cNvSpPr/>
          <p:nvPr/>
        </p:nvSpPr>
        <p:spPr>
          <a:xfrm flipH="1">
            <a:off x="4855392" y="2637012"/>
            <a:ext cx="215900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5" name="Line 69"/>
          <p:cNvSpPr/>
          <p:nvPr/>
        </p:nvSpPr>
        <p:spPr>
          <a:xfrm>
            <a:off x="5287192" y="2637012"/>
            <a:ext cx="144463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6" name="Line 70"/>
          <p:cNvSpPr/>
          <p:nvPr/>
        </p:nvSpPr>
        <p:spPr>
          <a:xfrm>
            <a:off x="6223817" y="1989312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7" name="Line 71"/>
          <p:cNvSpPr/>
          <p:nvPr/>
        </p:nvSpPr>
        <p:spPr>
          <a:xfrm flipH="1">
            <a:off x="5934892" y="2637012"/>
            <a:ext cx="217488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8" name="Line 72"/>
          <p:cNvSpPr/>
          <p:nvPr/>
        </p:nvSpPr>
        <p:spPr>
          <a:xfrm>
            <a:off x="6368280" y="2637012"/>
            <a:ext cx="142875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09" name="Line 73"/>
          <p:cNvSpPr/>
          <p:nvPr/>
        </p:nvSpPr>
        <p:spPr>
          <a:xfrm flipH="1">
            <a:off x="7231880" y="1197149"/>
            <a:ext cx="576262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0" name="Line 74"/>
          <p:cNvSpPr/>
          <p:nvPr/>
        </p:nvSpPr>
        <p:spPr>
          <a:xfrm>
            <a:off x="7879580" y="1270174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1" name="Line 75"/>
          <p:cNvSpPr/>
          <p:nvPr/>
        </p:nvSpPr>
        <p:spPr>
          <a:xfrm>
            <a:off x="8024042" y="1197149"/>
            <a:ext cx="576263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2" name="Line 76"/>
          <p:cNvSpPr/>
          <p:nvPr/>
        </p:nvSpPr>
        <p:spPr>
          <a:xfrm>
            <a:off x="7160442" y="1989312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3" name="Line 77"/>
          <p:cNvSpPr/>
          <p:nvPr/>
        </p:nvSpPr>
        <p:spPr>
          <a:xfrm>
            <a:off x="7160442" y="2710037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4" name="Line 78"/>
          <p:cNvSpPr/>
          <p:nvPr/>
        </p:nvSpPr>
        <p:spPr>
          <a:xfrm>
            <a:off x="7879580" y="2710037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5" name="Line 79"/>
          <p:cNvSpPr/>
          <p:nvPr/>
        </p:nvSpPr>
        <p:spPr>
          <a:xfrm>
            <a:off x="7879580" y="1989312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6" name="Line 80"/>
          <p:cNvSpPr/>
          <p:nvPr/>
        </p:nvSpPr>
        <p:spPr>
          <a:xfrm>
            <a:off x="10040167" y="1989312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7" name="Line 81"/>
          <p:cNvSpPr/>
          <p:nvPr/>
        </p:nvSpPr>
        <p:spPr>
          <a:xfrm>
            <a:off x="10040167" y="2781474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8" name="Line 82"/>
          <p:cNvSpPr/>
          <p:nvPr/>
        </p:nvSpPr>
        <p:spPr>
          <a:xfrm>
            <a:off x="9752830" y="1197149"/>
            <a:ext cx="287337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19" name="Line 83"/>
          <p:cNvSpPr/>
          <p:nvPr/>
        </p:nvSpPr>
        <p:spPr>
          <a:xfrm>
            <a:off x="10040167" y="3573637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8020" name="Line 84"/>
          <p:cNvSpPr/>
          <p:nvPr/>
        </p:nvSpPr>
        <p:spPr>
          <a:xfrm>
            <a:off x="10040167" y="4365799"/>
            <a:ext cx="0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7974" name="Oval 38"/>
          <p:cNvSpPr>
            <a:spLocks noChangeArrowheads="1"/>
          </p:cNvSpPr>
          <p:nvPr/>
        </p:nvSpPr>
        <p:spPr bwMode="auto">
          <a:xfrm>
            <a:off x="7303317" y="4462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75" name="Oval 39"/>
          <p:cNvSpPr>
            <a:spLocks noChangeArrowheads="1"/>
          </p:cNvSpPr>
          <p:nvPr/>
        </p:nvSpPr>
        <p:spPr bwMode="auto">
          <a:xfrm>
            <a:off x="7735117" y="909812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76" name="Oval 40"/>
          <p:cNvSpPr>
            <a:spLocks noChangeArrowheads="1"/>
          </p:cNvSpPr>
          <p:nvPr/>
        </p:nvSpPr>
        <p:spPr bwMode="auto">
          <a:xfrm>
            <a:off x="9462317" y="909812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2" name="Oval 46"/>
          <p:cNvSpPr>
            <a:spLocks noChangeArrowheads="1"/>
          </p:cNvSpPr>
          <p:nvPr/>
        </p:nvSpPr>
        <p:spPr bwMode="auto">
          <a:xfrm>
            <a:off x="5576117" y="909812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77" name="Oval 41"/>
          <p:cNvSpPr>
            <a:spLocks noChangeArrowheads="1"/>
          </p:cNvSpPr>
          <p:nvPr/>
        </p:nvSpPr>
        <p:spPr bwMode="auto">
          <a:xfrm>
            <a:off x="9894117" y="1628949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3" name="Oval 47"/>
          <p:cNvSpPr>
            <a:spLocks noChangeArrowheads="1"/>
          </p:cNvSpPr>
          <p:nvPr/>
        </p:nvSpPr>
        <p:spPr bwMode="auto">
          <a:xfrm>
            <a:off x="7015980" y="1628949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4" name="Oval 48"/>
          <p:cNvSpPr>
            <a:spLocks noChangeArrowheads="1"/>
          </p:cNvSpPr>
          <p:nvPr/>
        </p:nvSpPr>
        <p:spPr bwMode="auto">
          <a:xfrm>
            <a:off x="7735117" y="1628949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5" name="Oval 49"/>
          <p:cNvSpPr>
            <a:spLocks noChangeArrowheads="1"/>
          </p:cNvSpPr>
          <p:nvPr/>
        </p:nvSpPr>
        <p:spPr bwMode="auto">
          <a:xfrm>
            <a:off x="8455842" y="1628949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3" name="Oval 57"/>
          <p:cNvSpPr>
            <a:spLocks noChangeArrowheads="1"/>
          </p:cNvSpPr>
          <p:nvPr/>
        </p:nvSpPr>
        <p:spPr bwMode="auto">
          <a:xfrm>
            <a:off x="6079355" y="1628949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4" name="Oval 58"/>
          <p:cNvSpPr>
            <a:spLocks noChangeArrowheads="1"/>
          </p:cNvSpPr>
          <p:nvPr/>
        </p:nvSpPr>
        <p:spPr bwMode="auto">
          <a:xfrm>
            <a:off x="4999855" y="1628949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78" name="Oval 42"/>
          <p:cNvSpPr>
            <a:spLocks noChangeArrowheads="1"/>
          </p:cNvSpPr>
          <p:nvPr/>
        </p:nvSpPr>
        <p:spPr bwMode="auto">
          <a:xfrm>
            <a:off x="9895705" y="2421112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6" name="Oval 50"/>
          <p:cNvSpPr>
            <a:spLocks noChangeArrowheads="1"/>
          </p:cNvSpPr>
          <p:nvPr/>
        </p:nvSpPr>
        <p:spPr bwMode="auto">
          <a:xfrm>
            <a:off x="7015980" y="234967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7" name="Oval 51"/>
          <p:cNvSpPr>
            <a:spLocks noChangeArrowheads="1"/>
          </p:cNvSpPr>
          <p:nvPr/>
        </p:nvSpPr>
        <p:spPr bwMode="auto">
          <a:xfrm>
            <a:off x="7735117" y="234967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5" name="Oval 59"/>
          <p:cNvSpPr>
            <a:spLocks noChangeArrowheads="1"/>
          </p:cNvSpPr>
          <p:nvPr/>
        </p:nvSpPr>
        <p:spPr bwMode="auto">
          <a:xfrm>
            <a:off x="4999855" y="234967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6" name="Oval 60"/>
          <p:cNvSpPr>
            <a:spLocks noChangeArrowheads="1"/>
          </p:cNvSpPr>
          <p:nvPr/>
        </p:nvSpPr>
        <p:spPr bwMode="auto">
          <a:xfrm>
            <a:off x="6079355" y="234967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79" name="Oval 43"/>
          <p:cNvSpPr>
            <a:spLocks noChangeArrowheads="1"/>
          </p:cNvSpPr>
          <p:nvPr/>
        </p:nvSpPr>
        <p:spPr bwMode="auto">
          <a:xfrm>
            <a:off x="9894117" y="3213274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8" name="Oval 52"/>
          <p:cNvSpPr>
            <a:spLocks noChangeArrowheads="1"/>
          </p:cNvSpPr>
          <p:nvPr/>
        </p:nvSpPr>
        <p:spPr bwMode="auto">
          <a:xfrm>
            <a:off x="7015980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9" name="Oval 53"/>
          <p:cNvSpPr>
            <a:spLocks noChangeArrowheads="1"/>
          </p:cNvSpPr>
          <p:nvPr/>
        </p:nvSpPr>
        <p:spPr bwMode="auto">
          <a:xfrm>
            <a:off x="7735117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7" name="Oval 61"/>
          <p:cNvSpPr>
            <a:spLocks noChangeArrowheads="1"/>
          </p:cNvSpPr>
          <p:nvPr/>
        </p:nvSpPr>
        <p:spPr bwMode="auto">
          <a:xfrm>
            <a:off x="6366692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8" name="Oval 62"/>
          <p:cNvSpPr>
            <a:spLocks noChangeArrowheads="1"/>
          </p:cNvSpPr>
          <p:nvPr/>
        </p:nvSpPr>
        <p:spPr bwMode="auto">
          <a:xfrm>
            <a:off x="5792017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99" name="Oval 63"/>
          <p:cNvSpPr>
            <a:spLocks noChangeArrowheads="1"/>
          </p:cNvSpPr>
          <p:nvPr/>
        </p:nvSpPr>
        <p:spPr bwMode="auto">
          <a:xfrm>
            <a:off x="5287192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8000" name="Oval 64"/>
          <p:cNvSpPr>
            <a:spLocks noChangeArrowheads="1"/>
          </p:cNvSpPr>
          <p:nvPr/>
        </p:nvSpPr>
        <p:spPr bwMode="auto">
          <a:xfrm>
            <a:off x="4639492" y="3141837"/>
            <a:ext cx="360363" cy="360363"/>
          </a:xfrm>
          <a:prstGeom prst="ellipse">
            <a:avLst/>
          </a:prstGeom>
          <a:solidFill>
            <a:srgbClr val="66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0" name="Oval 44"/>
          <p:cNvSpPr>
            <a:spLocks noChangeArrowheads="1"/>
          </p:cNvSpPr>
          <p:nvPr/>
        </p:nvSpPr>
        <p:spPr bwMode="auto">
          <a:xfrm>
            <a:off x="9894117" y="400543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7981" name="Oval 45"/>
          <p:cNvSpPr>
            <a:spLocks noChangeArrowheads="1"/>
          </p:cNvSpPr>
          <p:nvPr/>
        </p:nvSpPr>
        <p:spPr bwMode="auto">
          <a:xfrm>
            <a:off x="9895705" y="4869037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7" name="表格 196"/>
          <p:cNvGraphicFramePr>
            <a:graphicFrameLocks noGrp="1"/>
          </p:cNvGraphicFramePr>
          <p:nvPr/>
        </p:nvGraphicFramePr>
        <p:xfrm>
          <a:off x="208042" y="4235974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8" name="Oval 46"/>
          <p:cNvSpPr>
            <a:spLocks noChangeArrowheads="1"/>
          </p:cNvSpPr>
          <p:nvPr/>
        </p:nvSpPr>
        <p:spPr bwMode="auto">
          <a:xfrm>
            <a:off x="300909" y="6467901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" name="Oval 46"/>
          <p:cNvSpPr>
            <a:spLocks noChangeArrowheads="1"/>
          </p:cNvSpPr>
          <p:nvPr/>
        </p:nvSpPr>
        <p:spPr bwMode="auto">
          <a:xfrm>
            <a:off x="304559" y="600001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0" name="Oval 46"/>
          <p:cNvSpPr>
            <a:spLocks noChangeArrowheads="1"/>
          </p:cNvSpPr>
          <p:nvPr/>
        </p:nvSpPr>
        <p:spPr bwMode="auto">
          <a:xfrm>
            <a:off x="299025" y="558549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Oval 46"/>
          <p:cNvSpPr>
            <a:spLocks noChangeArrowheads="1"/>
          </p:cNvSpPr>
          <p:nvPr/>
        </p:nvSpPr>
        <p:spPr bwMode="auto">
          <a:xfrm>
            <a:off x="280996" y="5149747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2" name="Oval 46"/>
          <p:cNvSpPr>
            <a:spLocks noChangeArrowheads="1"/>
          </p:cNvSpPr>
          <p:nvPr/>
        </p:nvSpPr>
        <p:spPr bwMode="auto">
          <a:xfrm>
            <a:off x="277018" y="5153937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80" name="表格 179"/>
          <p:cNvGraphicFramePr>
            <a:graphicFrameLocks noGrp="1"/>
          </p:cNvGraphicFramePr>
          <p:nvPr/>
        </p:nvGraphicFramePr>
        <p:xfrm>
          <a:off x="803850" y="4235974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1" name="Oval 46"/>
          <p:cNvSpPr>
            <a:spLocks noChangeArrowheads="1"/>
          </p:cNvSpPr>
          <p:nvPr/>
        </p:nvSpPr>
        <p:spPr bwMode="auto">
          <a:xfrm>
            <a:off x="896717" y="6467901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2" name="Oval 46"/>
          <p:cNvSpPr>
            <a:spLocks noChangeArrowheads="1"/>
          </p:cNvSpPr>
          <p:nvPr/>
        </p:nvSpPr>
        <p:spPr bwMode="auto">
          <a:xfrm>
            <a:off x="900367" y="600001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Oval 46"/>
          <p:cNvSpPr>
            <a:spLocks noChangeArrowheads="1"/>
          </p:cNvSpPr>
          <p:nvPr/>
        </p:nvSpPr>
        <p:spPr bwMode="auto">
          <a:xfrm>
            <a:off x="894833" y="558549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6" name="Oval 46"/>
          <p:cNvSpPr>
            <a:spLocks noChangeArrowheads="1"/>
          </p:cNvSpPr>
          <p:nvPr/>
        </p:nvSpPr>
        <p:spPr bwMode="auto">
          <a:xfrm>
            <a:off x="894832" y="5585490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87" name="表格 186"/>
          <p:cNvGraphicFramePr>
            <a:graphicFrameLocks noGrp="1"/>
          </p:cNvGraphicFramePr>
          <p:nvPr/>
        </p:nvGraphicFramePr>
        <p:xfrm>
          <a:off x="1395886" y="4235974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4" name="Oval 46"/>
          <p:cNvSpPr>
            <a:spLocks noChangeArrowheads="1"/>
          </p:cNvSpPr>
          <p:nvPr/>
        </p:nvSpPr>
        <p:spPr bwMode="auto">
          <a:xfrm>
            <a:off x="1488753" y="6467901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" name="Oval 46"/>
          <p:cNvSpPr>
            <a:spLocks noChangeArrowheads="1"/>
          </p:cNvSpPr>
          <p:nvPr/>
        </p:nvSpPr>
        <p:spPr bwMode="auto">
          <a:xfrm>
            <a:off x="1492403" y="600001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" name="Oval 46"/>
          <p:cNvSpPr>
            <a:spLocks noChangeArrowheads="1"/>
          </p:cNvSpPr>
          <p:nvPr/>
        </p:nvSpPr>
        <p:spPr bwMode="auto">
          <a:xfrm>
            <a:off x="1488753" y="6000010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7" name="表格 206"/>
          <p:cNvGraphicFramePr>
            <a:graphicFrameLocks noGrp="1"/>
          </p:cNvGraphicFramePr>
          <p:nvPr/>
        </p:nvGraphicFramePr>
        <p:xfrm>
          <a:off x="2029683" y="4235974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8" name="Oval 46"/>
          <p:cNvSpPr>
            <a:spLocks noChangeArrowheads="1"/>
          </p:cNvSpPr>
          <p:nvPr/>
        </p:nvSpPr>
        <p:spPr bwMode="auto">
          <a:xfrm>
            <a:off x="2122550" y="6467901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" name="Oval 46"/>
          <p:cNvSpPr>
            <a:spLocks noChangeArrowheads="1"/>
          </p:cNvSpPr>
          <p:nvPr/>
        </p:nvSpPr>
        <p:spPr bwMode="auto">
          <a:xfrm>
            <a:off x="2126200" y="600001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1" name="Oval 46"/>
          <p:cNvSpPr>
            <a:spLocks noChangeArrowheads="1"/>
          </p:cNvSpPr>
          <p:nvPr/>
        </p:nvSpPr>
        <p:spPr bwMode="auto">
          <a:xfrm>
            <a:off x="2122549" y="558549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2" name="Oval 46"/>
          <p:cNvSpPr>
            <a:spLocks noChangeArrowheads="1"/>
          </p:cNvSpPr>
          <p:nvPr/>
        </p:nvSpPr>
        <p:spPr bwMode="auto">
          <a:xfrm>
            <a:off x="2122549" y="5585490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13" name="表格 212"/>
          <p:cNvGraphicFramePr>
            <a:graphicFrameLocks noGrp="1"/>
          </p:cNvGraphicFramePr>
          <p:nvPr/>
        </p:nvGraphicFramePr>
        <p:xfrm>
          <a:off x="2663480" y="4235974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4" name="Oval 46"/>
          <p:cNvSpPr>
            <a:spLocks noChangeArrowheads="1"/>
          </p:cNvSpPr>
          <p:nvPr/>
        </p:nvSpPr>
        <p:spPr bwMode="auto">
          <a:xfrm>
            <a:off x="2756347" y="6467901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" name="Oval 46"/>
          <p:cNvSpPr>
            <a:spLocks noChangeArrowheads="1"/>
          </p:cNvSpPr>
          <p:nvPr/>
        </p:nvSpPr>
        <p:spPr bwMode="auto">
          <a:xfrm>
            <a:off x="2759997" y="600001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6" name="Oval 46"/>
          <p:cNvSpPr>
            <a:spLocks noChangeArrowheads="1"/>
          </p:cNvSpPr>
          <p:nvPr/>
        </p:nvSpPr>
        <p:spPr bwMode="auto">
          <a:xfrm>
            <a:off x="2756346" y="558549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8" name="Oval 46"/>
          <p:cNvSpPr>
            <a:spLocks noChangeArrowheads="1"/>
          </p:cNvSpPr>
          <p:nvPr/>
        </p:nvSpPr>
        <p:spPr bwMode="auto">
          <a:xfrm>
            <a:off x="2756346" y="5585490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19" name="表格 218"/>
          <p:cNvGraphicFramePr>
            <a:graphicFrameLocks noGrp="1"/>
          </p:cNvGraphicFramePr>
          <p:nvPr/>
        </p:nvGraphicFramePr>
        <p:xfrm>
          <a:off x="3262759" y="4235974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0" name="Oval 46"/>
          <p:cNvSpPr>
            <a:spLocks noChangeArrowheads="1"/>
          </p:cNvSpPr>
          <p:nvPr/>
        </p:nvSpPr>
        <p:spPr bwMode="auto">
          <a:xfrm>
            <a:off x="3355626" y="6467901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1" name="Oval 46"/>
          <p:cNvSpPr>
            <a:spLocks noChangeArrowheads="1"/>
          </p:cNvSpPr>
          <p:nvPr/>
        </p:nvSpPr>
        <p:spPr bwMode="auto">
          <a:xfrm>
            <a:off x="3359276" y="600001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2" name="Oval 46"/>
          <p:cNvSpPr>
            <a:spLocks noChangeArrowheads="1"/>
          </p:cNvSpPr>
          <p:nvPr/>
        </p:nvSpPr>
        <p:spPr bwMode="auto">
          <a:xfrm>
            <a:off x="3355625" y="558549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4" name="Oval 46"/>
          <p:cNvSpPr>
            <a:spLocks noChangeArrowheads="1"/>
          </p:cNvSpPr>
          <p:nvPr/>
        </p:nvSpPr>
        <p:spPr bwMode="auto">
          <a:xfrm>
            <a:off x="3355624" y="5585490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25" name="表格 224"/>
          <p:cNvGraphicFramePr>
            <a:graphicFrameLocks noGrp="1"/>
          </p:cNvGraphicFramePr>
          <p:nvPr/>
        </p:nvGraphicFramePr>
        <p:xfrm>
          <a:off x="3860449" y="4235974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6" name="Oval 46"/>
          <p:cNvSpPr>
            <a:spLocks noChangeArrowheads="1"/>
          </p:cNvSpPr>
          <p:nvPr/>
        </p:nvSpPr>
        <p:spPr bwMode="auto">
          <a:xfrm>
            <a:off x="3953316" y="6467901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7" name="Oval 46"/>
          <p:cNvSpPr>
            <a:spLocks noChangeArrowheads="1"/>
          </p:cNvSpPr>
          <p:nvPr/>
        </p:nvSpPr>
        <p:spPr bwMode="auto">
          <a:xfrm>
            <a:off x="3956966" y="600001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8" name="Oval 46"/>
          <p:cNvSpPr>
            <a:spLocks noChangeArrowheads="1"/>
          </p:cNvSpPr>
          <p:nvPr/>
        </p:nvSpPr>
        <p:spPr bwMode="auto">
          <a:xfrm>
            <a:off x="3953315" y="558549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0" name="Oval 46"/>
          <p:cNvSpPr>
            <a:spLocks noChangeArrowheads="1"/>
          </p:cNvSpPr>
          <p:nvPr/>
        </p:nvSpPr>
        <p:spPr bwMode="auto">
          <a:xfrm>
            <a:off x="3953969" y="5585490"/>
            <a:ext cx="360363" cy="363529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31" name="表格 230"/>
          <p:cNvGraphicFramePr>
            <a:graphicFrameLocks noGrp="1"/>
          </p:cNvGraphicFramePr>
          <p:nvPr/>
        </p:nvGraphicFramePr>
        <p:xfrm>
          <a:off x="4452020" y="4235974"/>
          <a:ext cx="546098" cy="2592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98"/>
              </a:tblGrid>
              <a:tr h="4271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3303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2" name="Oval 46"/>
          <p:cNvSpPr>
            <a:spLocks noChangeArrowheads="1"/>
          </p:cNvSpPr>
          <p:nvPr/>
        </p:nvSpPr>
        <p:spPr bwMode="auto">
          <a:xfrm>
            <a:off x="4544887" y="6467901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3" name="Oval 46"/>
          <p:cNvSpPr>
            <a:spLocks noChangeArrowheads="1"/>
          </p:cNvSpPr>
          <p:nvPr/>
        </p:nvSpPr>
        <p:spPr bwMode="auto">
          <a:xfrm>
            <a:off x="4548537" y="600001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4" name="Oval 46"/>
          <p:cNvSpPr>
            <a:spLocks noChangeArrowheads="1"/>
          </p:cNvSpPr>
          <p:nvPr/>
        </p:nvSpPr>
        <p:spPr bwMode="auto">
          <a:xfrm>
            <a:off x="4544886" y="5585490"/>
            <a:ext cx="360363" cy="360363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6" name="Oval 46"/>
          <p:cNvSpPr>
            <a:spLocks noChangeArrowheads="1"/>
          </p:cNvSpPr>
          <p:nvPr/>
        </p:nvSpPr>
        <p:spPr bwMode="auto">
          <a:xfrm>
            <a:off x="4558494" y="5585490"/>
            <a:ext cx="360363" cy="36036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76" grpId="0" animBg="1"/>
      <p:bldP spid="807977" grpId="0" animBg="1"/>
      <p:bldP spid="807985" grpId="0" animBg="1"/>
      <p:bldP spid="807978" grpId="0" animBg="1"/>
      <p:bldP spid="807979" grpId="0" animBg="1"/>
      <p:bldP spid="807989" grpId="0" animBg="1"/>
      <p:bldP spid="807980" grpId="0" animBg="1"/>
      <p:bldP spid="807981" grpId="0" animBg="1"/>
      <p:bldP spid="198" grpId="0" animBg="1"/>
      <p:bldP spid="199" grpId="0" animBg="1"/>
      <p:bldP spid="200" grpId="0" animBg="1"/>
      <p:bldP spid="201" grpId="0" animBg="1"/>
      <p:bldP spid="172" grpId="0" animBg="1"/>
      <p:bldP spid="181" grpId="0" animBg="1"/>
      <p:bldP spid="182" grpId="0" animBg="1"/>
      <p:bldP spid="183" grpId="0" animBg="1"/>
      <p:bldP spid="186" grpId="0" animBg="1"/>
      <p:bldP spid="194" grpId="0" animBg="1"/>
      <p:bldP spid="195" grpId="0" animBg="1"/>
      <p:bldP spid="205" grpId="0" animBg="1"/>
      <p:bldP spid="208" grpId="0" animBg="1"/>
      <p:bldP spid="209" grpId="0" animBg="1"/>
      <p:bldP spid="211" grpId="0" animBg="1"/>
      <p:bldP spid="212" grpId="0" animBg="1"/>
      <p:bldP spid="214" grpId="0" animBg="1"/>
      <p:bldP spid="215" grpId="0" animBg="1"/>
      <p:bldP spid="216" grpId="0" animBg="1"/>
      <p:bldP spid="218" grpId="0" animBg="1"/>
      <p:bldP spid="220" grpId="0" animBg="1"/>
      <p:bldP spid="221" grpId="0" animBg="1"/>
      <p:bldP spid="222" grpId="0" animBg="1"/>
      <p:bldP spid="224" grpId="0" animBg="1"/>
      <p:bldP spid="226" grpId="0" animBg="1"/>
      <p:bldP spid="227" grpId="0" animBg="1"/>
      <p:bldP spid="228" grpId="0" animBg="1"/>
      <p:bldP spid="230" grpId="0" animBg="1"/>
      <p:bldP spid="232" grpId="0" animBg="1"/>
      <p:bldP spid="233" grpId="0" animBg="1"/>
      <p:bldP spid="234" grpId="0" animBg="1"/>
      <p:bldP spid="2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930" y="1357843"/>
            <a:ext cx="6696075" cy="4735453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11.1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暴力美学：搜索漫谈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11.2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深度优先与广度优先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11.3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搜索的优化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11.4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剪枝方法论与人员安排问题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11.5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旅行商问题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11.6 A*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算法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-2152" y="437416"/>
            <a:ext cx="10186211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4175760"/>
            <a:ext cx="4220845" cy="1546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0" y="4175760"/>
            <a:ext cx="4823460" cy="1577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4885" y="5906770"/>
            <a:ext cx="36226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  <a:sym typeface="+mn-ea"/>
              </a:rPr>
              <a:t>蒙特卡罗树搜索</a:t>
            </a:r>
            <a:endParaRPr lang="zh-CN" altLang="en-US" sz="2400" dirty="0"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932" y="5875020"/>
            <a:ext cx="475252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2400" dirty="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 神经网络训练准则及其体系结构</a:t>
            </a:r>
            <a:endParaRPr lang="zh-CN" altLang="en-US" sz="2400" dirty="0"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450" y="785495"/>
            <a:ext cx="2737485" cy="73723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  <a:sym typeface="+mn-ea"/>
              </a:rPr>
              <a:t>策略网络∶给定当前局面，预测并采样下一步的走棋。</a:t>
            </a:r>
            <a:endParaRPr lang="zh-CN" altLang="en-US" sz="1400" dirty="0"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085" y="1779905"/>
            <a:ext cx="2736850" cy="1060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  <a:sym typeface="+mn-ea"/>
              </a:rPr>
              <a:t>快速走子∶目标和策略网络一样，但在适当牺牲走棋质量的条件下速度要比策略网络快很多</a:t>
            </a:r>
            <a:endParaRPr lang="zh-CN" altLang="en-US" sz="1400"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6085" y="3051810"/>
            <a:ext cx="2737485" cy="73723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  <a:sym typeface="+mn-ea"/>
              </a:rPr>
              <a:t>价值网络∶给定当前局面，估计是白胜概率大还是黑胜概率大。</a:t>
            </a:r>
            <a:endParaRPr lang="zh-CN" altLang="en-US" sz="1400"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32225" y="1779905"/>
            <a:ext cx="2057400" cy="1020985"/>
          </a:xfrm>
          <a:prstGeom prst="rect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  <a:buClrTx/>
              <a:buSzTx/>
              <a:buFontTx/>
            </a:pPr>
            <a:r>
              <a:rPr lang="zh-CN" altLang="en-US" sz="1400" dirty="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  <a:sym typeface="+mn-ea"/>
              </a:rPr>
              <a:t>蒙特卡洛罗搜索∶把这三个部分连起形成一个完整的系统。</a:t>
            </a:r>
            <a:endParaRPr lang="zh-CN" altLang="en-US" sz="1400" dirty="0"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162935" y="1154430"/>
            <a:ext cx="669290" cy="1155700"/>
          </a:xfrm>
          <a:prstGeom prst="straightConnector1">
            <a:avLst/>
          </a:prstGeom>
          <a:ln w="15875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162935" y="2310130"/>
            <a:ext cx="669290" cy="0"/>
          </a:xfrm>
          <a:prstGeom prst="straightConnector1">
            <a:avLst/>
          </a:prstGeom>
          <a:ln w="15875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2" idx="1"/>
          </p:cNvCxnSpPr>
          <p:nvPr/>
        </p:nvCxnSpPr>
        <p:spPr>
          <a:xfrm flipV="1">
            <a:off x="3163570" y="2290398"/>
            <a:ext cx="668655" cy="1205912"/>
          </a:xfrm>
          <a:prstGeom prst="straightConnector1">
            <a:avLst/>
          </a:prstGeom>
          <a:ln w="15875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r="65726" b="6490"/>
          <a:stretch>
            <a:fillRect/>
          </a:stretch>
        </p:blipFill>
        <p:spPr>
          <a:xfrm>
            <a:off x="6257925" y="1522730"/>
            <a:ext cx="886460" cy="1344930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5889625" y="2310130"/>
            <a:ext cx="368300" cy="0"/>
          </a:xfrm>
          <a:prstGeom prst="straightConnector1">
            <a:avLst/>
          </a:prstGeom>
          <a:ln w="15875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l="29600" t="8590" r="15241"/>
          <a:stretch>
            <a:fillRect/>
          </a:stretch>
        </p:blipFill>
        <p:spPr>
          <a:xfrm>
            <a:off x="8507095" y="1642110"/>
            <a:ext cx="1133475" cy="1251585"/>
          </a:xfrm>
          <a:prstGeom prst="rect">
            <a:avLst/>
          </a:prstGeom>
        </p:spPr>
      </p:pic>
      <p:pic>
        <p:nvPicPr>
          <p:cNvPr id="20" name="图片 19" descr="C:/Users/lenovo/AppData/Local/Temp/kaimatting/20201013100339/output_aiMatting_20201013100400.pngoutput_aiMatting_202010131004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52995" y="1991995"/>
            <a:ext cx="846455" cy="55118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958590" y="149860"/>
            <a:ext cx="31857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计算机围棋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678" y="6292235"/>
            <a:ext cx="101393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Silver D, Huang A, Maddison C J, et al. Mastering the game of Go with deep neural networks and tree search[J]. Nature, 2016, 529(7587): 484-489.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93150" y="2986405"/>
            <a:ext cx="8858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Times New Roman Regular" panose="02020603050405020304" charset="0"/>
                <a:ea typeface="楷体" panose="02010609060101010101" pitchFamily="49" charset="-122"/>
              </a:rPr>
              <a:t>李世石</a:t>
            </a:r>
            <a:endParaRPr lang="zh-CN" altLang="en-US" sz="1400">
              <a:latin typeface="Times New Roman Regular" panose="02020603050405020304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12" grpId="0" bldLvl="0" animBg="1"/>
      <p:bldP spid="12" grpId="1" animBg="1"/>
      <p:bldP spid="21" grpId="1" animBg="1"/>
      <p:bldP spid="22" grpId="0"/>
      <p:bldP spid="2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8" name="Rectangle 4"/>
          <p:cNvSpPr>
            <a:spLocks noChangeArrowheads="1"/>
          </p:cNvSpPr>
          <p:nvPr/>
        </p:nvSpPr>
        <p:spPr bwMode="auto">
          <a:xfrm>
            <a:off x="895028" y="1007289"/>
            <a:ext cx="8929687" cy="5091008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基本思想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深度优先搜索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过程中，我们经常遇到多个结点可以扩展的情况，首先扩展哪个？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爬山策略使用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贪心方法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确定搜索的方向，是优化的深度优先搜索策略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爬山策略使用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启发式测度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来排序结点扩展的顺序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274445" lvl="1" indent="-457200" algn="just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使用什么启发式测度与问题本身相关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4450" name="Rectangle 5"/>
          <p:cNvSpPr txBox="1"/>
          <p:nvPr/>
        </p:nvSpPr>
        <p:spPr>
          <a:xfrm>
            <a:off x="4560968" y="299403"/>
            <a:ext cx="1723549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爬山法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94889" y="6237312"/>
            <a:ext cx="389722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深度优先搜索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启发式测度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3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3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3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3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3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3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3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3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45476" name="Rectangle 4"/>
              <p:cNvSpPr>
                <a:spLocks noChangeArrowheads="1"/>
              </p:cNvSpPr>
              <p:nvPr/>
            </p:nvSpPr>
            <p:spPr bwMode="auto">
              <a:xfrm>
                <a:off x="550545" y="1043171"/>
                <a:ext cx="9536430" cy="288988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用</a:t>
                </a: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8-Puzzle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问题来说明爬山策略的思想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marR="0" lvl="1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启发式测度函数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𝑾</m:t>
                    </m:r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𝑾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是结点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中处于错误位置的方块数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例如，如果结点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如下，则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，因为方块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、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8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处于错误位置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4547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545" y="1043171"/>
                <a:ext cx="9536430" cy="2889885"/>
              </a:xfrm>
              <a:prstGeom prst="rect">
                <a:avLst/>
              </a:prstGeom>
              <a:blipFill rotWithShape="1">
                <a:blip r:embed="rId1"/>
                <a:stretch>
                  <a:fillRect l="-133" t="-457" r="-133" b="-42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5492" name="Group 20"/>
          <p:cNvGrpSpPr/>
          <p:nvPr/>
        </p:nvGrpSpPr>
        <p:grpSpPr>
          <a:xfrm>
            <a:off x="4928553" y="4330700"/>
            <a:ext cx="1439862" cy="1519238"/>
            <a:chOff x="2514" y="2432"/>
            <a:chExt cx="907" cy="957"/>
          </a:xfrm>
        </p:grpSpPr>
        <p:sp>
          <p:nvSpPr>
            <p:cNvPr id="105475" name="Rectangle 7"/>
            <p:cNvSpPr/>
            <p:nvPr/>
          </p:nvSpPr>
          <p:spPr>
            <a:xfrm>
              <a:off x="2514" y="2459"/>
              <a:ext cx="907" cy="91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00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476" name="Line 8"/>
            <p:cNvSpPr/>
            <p:nvPr/>
          </p:nvSpPr>
          <p:spPr>
            <a:xfrm>
              <a:off x="2514" y="2763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5477" name="Line 9"/>
            <p:cNvSpPr/>
            <p:nvPr/>
          </p:nvSpPr>
          <p:spPr>
            <a:xfrm>
              <a:off x="2514" y="3067"/>
              <a:ext cx="90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5478" name="Line 10"/>
            <p:cNvSpPr/>
            <p:nvPr/>
          </p:nvSpPr>
          <p:spPr>
            <a:xfrm>
              <a:off x="2816" y="2459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5479" name="Line 11"/>
            <p:cNvSpPr/>
            <p:nvPr/>
          </p:nvSpPr>
          <p:spPr>
            <a:xfrm>
              <a:off x="3119" y="2459"/>
              <a:ext cx="0" cy="91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45484" name="Text Box 12"/>
            <p:cNvSpPr txBox="1">
              <a:spLocks noChangeArrowheads="1"/>
            </p:cNvSpPr>
            <p:nvPr/>
          </p:nvSpPr>
          <p:spPr bwMode="auto">
            <a:xfrm>
              <a:off x="2860" y="243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5485" name="Text Box 13"/>
            <p:cNvSpPr txBox="1">
              <a:spLocks noChangeArrowheads="1"/>
            </p:cNvSpPr>
            <p:nvPr/>
          </p:nvSpPr>
          <p:spPr bwMode="auto">
            <a:xfrm>
              <a:off x="2551" y="243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5486" name="Text Box 14"/>
            <p:cNvSpPr txBox="1">
              <a:spLocks noChangeArrowheads="1"/>
            </p:cNvSpPr>
            <p:nvPr/>
          </p:nvSpPr>
          <p:spPr bwMode="auto">
            <a:xfrm>
              <a:off x="2560" y="275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5487" name="Text Box 15"/>
            <p:cNvSpPr txBox="1">
              <a:spLocks noChangeArrowheads="1"/>
            </p:cNvSpPr>
            <p:nvPr/>
          </p:nvSpPr>
          <p:spPr bwMode="auto">
            <a:xfrm>
              <a:off x="3156" y="275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5488" name="Text Box 16"/>
            <p:cNvSpPr txBox="1">
              <a:spLocks noChangeArrowheads="1"/>
            </p:cNvSpPr>
            <p:nvPr/>
          </p:nvSpPr>
          <p:spPr bwMode="auto">
            <a:xfrm>
              <a:off x="3149" y="302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5489" name="Text Box 17"/>
            <p:cNvSpPr txBox="1">
              <a:spLocks noChangeArrowheads="1"/>
            </p:cNvSpPr>
            <p:nvPr/>
          </p:nvSpPr>
          <p:spPr bwMode="auto">
            <a:xfrm>
              <a:off x="2877" y="302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5490" name="Text Box 18"/>
            <p:cNvSpPr txBox="1">
              <a:spLocks noChangeArrowheads="1"/>
            </p:cNvSpPr>
            <p:nvPr/>
          </p:nvSpPr>
          <p:spPr bwMode="auto">
            <a:xfrm>
              <a:off x="2551" y="302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5491" name="Text Box 19"/>
            <p:cNvSpPr txBox="1">
              <a:spLocks noChangeArrowheads="1"/>
            </p:cNvSpPr>
            <p:nvPr/>
          </p:nvSpPr>
          <p:spPr bwMode="auto">
            <a:xfrm>
              <a:off x="3156" y="243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" name="Rectangle 5"/>
          <p:cNvSpPr txBox="1"/>
          <p:nvPr/>
        </p:nvSpPr>
        <p:spPr>
          <a:xfrm>
            <a:off x="4546203" y="136952"/>
            <a:ext cx="1723549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爬山法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5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5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682" name="Group 234"/>
          <p:cNvGrpSpPr/>
          <p:nvPr/>
        </p:nvGrpSpPr>
        <p:grpSpPr>
          <a:xfrm>
            <a:off x="4711700" y="-26987"/>
            <a:ext cx="1128713" cy="1203325"/>
            <a:chOff x="2968" y="-17"/>
            <a:chExt cx="711" cy="758"/>
          </a:xfrm>
        </p:grpSpPr>
        <p:sp>
          <p:nvSpPr>
            <p:cNvPr id="107522" name="Rectangle 10"/>
            <p:cNvSpPr/>
            <p:nvPr/>
          </p:nvSpPr>
          <p:spPr>
            <a:xfrm>
              <a:off x="2968" y="19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523" name="Line 11"/>
            <p:cNvSpPr/>
            <p:nvPr/>
          </p:nvSpPr>
          <p:spPr>
            <a:xfrm>
              <a:off x="2968" y="250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24" name="Line 12"/>
            <p:cNvSpPr/>
            <p:nvPr/>
          </p:nvSpPr>
          <p:spPr>
            <a:xfrm>
              <a:off x="2968" y="481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25" name="Line 13"/>
            <p:cNvSpPr/>
            <p:nvPr/>
          </p:nvSpPr>
          <p:spPr>
            <a:xfrm>
              <a:off x="3203" y="19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26" name="Line 14"/>
            <p:cNvSpPr/>
            <p:nvPr/>
          </p:nvSpPr>
          <p:spPr>
            <a:xfrm>
              <a:off x="3439" y="19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44463" name="Text Box 15"/>
            <p:cNvSpPr txBox="1">
              <a:spLocks noChangeArrowheads="1"/>
            </p:cNvSpPr>
            <p:nvPr/>
          </p:nvSpPr>
          <p:spPr bwMode="auto">
            <a:xfrm>
              <a:off x="3013" y="-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464" name="Text Box 16"/>
            <p:cNvSpPr txBox="1">
              <a:spLocks noChangeArrowheads="1"/>
            </p:cNvSpPr>
            <p:nvPr/>
          </p:nvSpPr>
          <p:spPr bwMode="auto">
            <a:xfrm>
              <a:off x="2997" y="22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465" name="Text Box 17"/>
            <p:cNvSpPr txBox="1">
              <a:spLocks noChangeArrowheads="1"/>
            </p:cNvSpPr>
            <p:nvPr/>
          </p:nvSpPr>
          <p:spPr bwMode="auto">
            <a:xfrm>
              <a:off x="3240" y="-17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466" name="Text Box 18"/>
            <p:cNvSpPr txBox="1">
              <a:spLocks noChangeArrowheads="1"/>
            </p:cNvSpPr>
            <p:nvPr/>
          </p:nvSpPr>
          <p:spPr bwMode="auto">
            <a:xfrm>
              <a:off x="3467" y="21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467" name="Text Box 19"/>
            <p:cNvSpPr txBox="1">
              <a:spLocks noChangeArrowheads="1"/>
            </p:cNvSpPr>
            <p:nvPr/>
          </p:nvSpPr>
          <p:spPr bwMode="auto">
            <a:xfrm>
              <a:off x="3463" y="4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468" name="Text Box 20"/>
            <p:cNvSpPr txBox="1">
              <a:spLocks noChangeArrowheads="1"/>
            </p:cNvSpPr>
            <p:nvPr/>
          </p:nvSpPr>
          <p:spPr bwMode="auto">
            <a:xfrm>
              <a:off x="3251" y="45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469" name="Text Box 21"/>
            <p:cNvSpPr txBox="1">
              <a:spLocks noChangeArrowheads="1"/>
            </p:cNvSpPr>
            <p:nvPr/>
          </p:nvSpPr>
          <p:spPr bwMode="auto">
            <a:xfrm>
              <a:off x="2997" y="45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470" name="Text Box 22"/>
            <p:cNvSpPr txBox="1">
              <a:spLocks noChangeArrowheads="1"/>
            </p:cNvSpPr>
            <p:nvPr/>
          </p:nvSpPr>
          <p:spPr bwMode="auto">
            <a:xfrm>
              <a:off x="3467" y="-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4689" name="Group 241"/>
          <p:cNvGrpSpPr/>
          <p:nvPr/>
        </p:nvGrpSpPr>
        <p:grpSpPr>
          <a:xfrm>
            <a:off x="3775075" y="1362075"/>
            <a:ext cx="1128713" cy="1203325"/>
            <a:chOff x="2378" y="858"/>
            <a:chExt cx="711" cy="758"/>
          </a:xfrm>
        </p:grpSpPr>
        <p:sp>
          <p:nvSpPr>
            <p:cNvPr id="107536" name="Rectangle 113"/>
            <p:cNvSpPr/>
            <p:nvPr/>
          </p:nvSpPr>
          <p:spPr>
            <a:xfrm>
              <a:off x="2378" y="894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537" name="Line 114"/>
            <p:cNvSpPr/>
            <p:nvPr/>
          </p:nvSpPr>
          <p:spPr>
            <a:xfrm>
              <a:off x="2378" y="1125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38" name="Line 115"/>
            <p:cNvSpPr/>
            <p:nvPr/>
          </p:nvSpPr>
          <p:spPr>
            <a:xfrm>
              <a:off x="2378" y="1356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39" name="Line 116"/>
            <p:cNvSpPr/>
            <p:nvPr/>
          </p:nvSpPr>
          <p:spPr>
            <a:xfrm>
              <a:off x="2613" y="894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40" name="Line 117"/>
            <p:cNvSpPr/>
            <p:nvPr/>
          </p:nvSpPr>
          <p:spPr>
            <a:xfrm>
              <a:off x="2849" y="894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44566" name="Text Box 118"/>
            <p:cNvSpPr txBox="1">
              <a:spLocks noChangeArrowheads="1"/>
            </p:cNvSpPr>
            <p:nvPr/>
          </p:nvSpPr>
          <p:spPr bwMode="auto">
            <a:xfrm>
              <a:off x="2423" y="85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567" name="Text Box 119"/>
            <p:cNvSpPr txBox="1">
              <a:spLocks noChangeArrowheads="1"/>
            </p:cNvSpPr>
            <p:nvPr/>
          </p:nvSpPr>
          <p:spPr bwMode="auto">
            <a:xfrm>
              <a:off x="2650" y="110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568" name="Text Box 120"/>
            <p:cNvSpPr txBox="1">
              <a:spLocks noChangeArrowheads="1"/>
            </p:cNvSpPr>
            <p:nvPr/>
          </p:nvSpPr>
          <p:spPr bwMode="auto">
            <a:xfrm>
              <a:off x="2650" y="858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569" name="Text Box 121"/>
            <p:cNvSpPr txBox="1">
              <a:spLocks noChangeArrowheads="1"/>
            </p:cNvSpPr>
            <p:nvPr/>
          </p:nvSpPr>
          <p:spPr bwMode="auto">
            <a:xfrm>
              <a:off x="2877" y="108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570" name="Text Box 122"/>
            <p:cNvSpPr txBox="1">
              <a:spLocks noChangeArrowheads="1"/>
            </p:cNvSpPr>
            <p:nvPr/>
          </p:nvSpPr>
          <p:spPr bwMode="auto">
            <a:xfrm>
              <a:off x="2873" y="13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571" name="Text Box 123"/>
            <p:cNvSpPr txBox="1">
              <a:spLocks noChangeArrowheads="1"/>
            </p:cNvSpPr>
            <p:nvPr/>
          </p:nvSpPr>
          <p:spPr bwMode="auto">
            <a:xfrm>
              <a:off x="2661" y="132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572" name="Text Box 124"/>
            <p:cNvSpPr txBox="1">
              <a:spLocks noChangeArrowheads="1"/>
            </p:cNvSpPr>
            <p:nvPr/>
          </p:nvSpPr>
          <p:spPr bwMode="auto">
            <a:xfrm>
              <a:off x="2407" y="132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573" name="Text Box 125"/>
            <p:cNvSpPr txBox="1">
              <a:spLocks noChangeArrowheads="1"/>
            </p:cNvSpPr>
            <p:nvPr/>
          </p:nvSpPr>
          <p:spPr bwMode="auto">
            <a:xfrm>
              <a:off x="2877" y="85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4692" name="Group 244"/>
          <p:cNvGrpSpPr/>
          <p:nvPr/>
        </p:nvGrpSpPr>
        <p:grpSpPr>
          <a:xfrm>
            <a:off x="1111250" y="2732088"/>
            <a:ext cx="1128713" cy="1201737"/>
            <a:chOff x="700" y="1721"/>
            <a:chExt cx="711" cy="757"/>
          </a:xfrm>
        </p:grpSpPr>
        <p:sp>
          <p:nvSpPr>
            <p:cNvPr id="107550" name="Rectangle 126"/>
            <p:cNvSpPr/>
            <p:nvPr/>
          </p:nvSpPr>
          <p:spPr>
            <a:xfrm>
              <a:off x="700" y="1756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551" name="Line 127"/>
            <p:cNvSpPr/>
            <p:nvPr/>
          </p:nvSpPr>
          <p:spPr>
            <a:xfrm>
              <a:off x="700" y="1987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52" name="Line 128"/>
            <p:cNvSpPr/>
            <p:nvPr/>
          </p:nvSpPr>
          <p:spPr>
            <a:xfrm>
              <a:off x="700" y="2218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53" name="Line 129"/>
            <p:cNvSpPr/>
            <p:nvPr/>
          </p:nvSpPr>
          <p:spPr>
            <a:xfrm>
              <a:off x="935" y="1756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54" name="Line 130"/>
            <p:cNvSpPr/>
            <p:nvPr/>
          </p:nvSpPr>
          <p:spPr>
            <a:xfrm>
              <a:off x="1171" y="1756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44579" name="Text Box 131"/>
            <p:cNvSpPr txBox="1">
              <a:spLocks noChangeArrowheads="1"/>
            </p:cNvSpPr>
            <p:nvPr/>
          </p:nvSpPr>
          <p:spPr bwMode="auto">
            <a:xfrm>
              <a:off x="972" y="172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7556" name="Text Box 132"/>
            <p:cNvSpPr txBox="1"/>
            <p:nvPr/>
          </p:nvSpPr>
          <p:spPr>
            <a:xfrm>
              <a:off x="729" y="1963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57" name="Text Box 133"/>
            <p:cNvSpPr txBox="1"/>
            <p:nvPr/>
          </p:nvSpPr>
          <p:spPr>
            <a:xfrm>
              <a:off x="972" y="1962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58" name="Text Box 134"/>
            <p:cNvSpPr txBox="1"/>
            <p:nvPr/>
          </p:nvSpPr>
          <p:spPr>
            <a:xfrm>
              <a:off x="1199" y="1947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59" name="Text Box 135"/>
            <p:cNvSpPr txBox="1"/>
            <p:nvPr/>
          </p:nvSpPr>
          <p:spPr>
            <a:xfrm>
              <a:off x="1195" y="217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60" name="Text Box 136"/>
            <p:cNvSpPr txBox="1"/>
            <p:nvPr/>
          </p:nvSpPr>
          <p:spPr>
            <a:xfrm>
              <a:off x="983" y="2190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61" name="Text Box 137"/>
            <p:cNvSpPr txBox="1"/>
            <p:nvPr/>
          </p:nvSpPr>
          <p:spPr>
            <a:xfrm>
              <a:off x="729" y="2190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744586" name="Text Box 138"/>
            <p:cNvSpPr txBox="1">
              <a:spLocks noChangeArrowheads="1"/>
            </p:cNvSpPr>
            <p:nvPr/>
          </p:nvSpPr>
          <p:spPr bwMode="auto">
            <a:xfrm>
              <a:off x="1199" y="172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4693" name="Group 245"/>
          <p:cNvGrpSpPr/>
          <p:nvPr/>
        </p:nvGrpSpPr>
        <p:grpSpPr>
          <a:xfrm>
            <a:off x="2862263" y="2709863"/>
            <a:ext cx="1128712" cy="1201737"/>
            <a:chOff x="1803" y="1707"/>
            <a:chExt cx="711" cy="757"/>
          </a:xfrm>
        </p:grpSpPr>
        <p:sp>
          <p:nvSpPr>
            <p:cNvPr id="107564" name="Rectangle 139"/>
            <p:cNvSpPr/>
            <p:nvPr/>
          </p:nvSpPr>
          <p:spPr>
            <a:xfrm>
              <a:off x="1803" y="1742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565" name="Line 140"/>
            <p:cNvSpPr/>
            <p:nvPr/>
          </p:nvSpPr>
          <p:spPr>
            <a:xfrm>
              <a:off x="1803" y="1973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66" name="Line 141"/>
            <p:cNvSpPr/>
            <p:nvPr/>
          </p:nvSpPr>
          <p:spPr>
            <a:xfrm>
              <a:off x="1803" y="2204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67" name="Line 142"/>
            <p:cNvSpPr/>
            <p:nvPr/>
          </p:nvSpPr>
          <p:spPr>
            <a:xfrm>
              <a:off x="2038" y="1742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68" name="Line 143"/>
            <p:cNvSpPr/>
            <p:nvPr/>
          </p:nvSpPr>
          <p:spPr>
            <a:xfrm>
              <a:off x="2274" y="1742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69" name="Text Box 144"/>
            <p:cNvSpPr txBox="1"/>
            <p:nvPr/>
          </p:nvSpPr>
          <p:spPr>
            <a:xfrm>
              <a:off x="1848" y="1707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70" name="Text Box 145"/>
            <p:cNvSpPr txBox="1"/>
            <p:nvPr/>
          </p:nvSpPr>
          <p:spPr>
            <a:xfrm>
              <a:off x="1832" y="1949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71" name="Text Box 146"/>
            <p:cNvSpPr txBox="1"/>
            <p:nvPr/>
          </p:nvSpPr>
          <p:spPr>
            <a:xfrm>
              <a:off x="2075" y="1933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72" name="Text Box 147"/>
            <p:cNvSpPr txBox="1"/>
            <p:nvPr/>
          </p:nvSpPr>
          <p:spPr>
            <a:xfrm>
              <a:off x="2302" y="1933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73" name="Text Box 148"/>
            <p:cNvSpPr txBox="1"/>
            <p:nvPr/>
          </p:nvSpPr>
          <p:spPr>
            <a:xfrm>
              <a:off x="2298" y="2160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74" name="Text Box 149"/>
            <p:cNvSpPr txBox="1"/>
            <p:nvPr/>
          </p:nvSpPr>
          <p:spPr>
            <a:xfrm>
              <a:off x="2086" y="217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75" name="Text Box 150"/>
            <p:cNvSpPr txBox="1"/>
            <p:nvPr/>
          </p:nvSpPr>
          <p:spPr>
            <a:xfrm>
              <a:off x="1832" y="217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76" name="Text Box 151"/>
            <p:cNvSpPr txBox="1"/>
            <p:nvPr/>
          </p:nvSpPr>
          <p:spPr>
            <a:xfrm>
              <a:off x="2061" y="1707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4694" name="Group 246"/>
          <p:cNvGrpSpPr/>
          <p:nvPr/>
        </p:nvGrpSpPr>
        <p:grpSpPr>
          <a:xfrm>
            <a:off x="1927225" y="4149725"/>
            <a:ext cx="1128713" cy="1203325"/>
            <a:chOff x="1214" y="2614"/>
            <a:chExt cx="711" cy="758"/>
          </a:xfrm>
        </p:grpSpPr>
        <p:sp>
          <p:nvSpPr>
            <p:cNvPr id="107578" name="Rectangle 152"/>
            <p:cNvSpPr/>
            <p:nvPr/>
          </p:nvSpPr>
          <p:spPr>
            <a:xfrm>
              <a:off x="1214" y="2650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579" name="Line 153"/>
            <p:cNvSpPr/>
            <p:nvPr/>
          </p:nvSpPr>
          <p:spPr>
            <a:xfrm>
              <a:off x="1214" y="2881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80" name="Line 154"/>
            <p:cNvSpPr/>
            <p:nvPr/>
          </p:nvSpPr>
          <p:spPr>
            <a:xfrm>
              <a:off x="1214" y="311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81" name="Line 155"/>
            <p:cNvSpPr/>
            <p:nvPr/>
          </p:nvSpPr>
          <p:spPr>
            <a:xfrm>
              <a:off x="1449" y="2650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82" name="Line 156"/>
            <p:cNvSpPr/>
            <p:nvPr/>
          </p:nvSpPr>
          <p:spPr>
            <a:xfrm>
              <a:off x="1685" y="2650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83" name="Text Box 157"/>
            <p:cNvSpPr txBox="1"/>
            <p:nvPr/>
          </p:nvSpPr>
          <p:spPr>
            <a:xfrm>
              <a:off x="1486" y="261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84" name="Text Box 158"/>
            <p:cNvSpPr txBox="1"/>
            <p:nvPr/>
          </p:nvSpPr>
          <p:spPr>
            <a:xfrm>
              <a:off x="1243" y="261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85" name="Text Box 159"/>
            <p:cNvSpPr txBox="1"/>
            <p:nvPr/>
          </p:nvSpPr>
          <p:spPr>
            <a:xfrm>
              <a:off x="1486" y="2840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86" name="Text Box 160"/>
            <p:cNvSpPr txBox="1"/>
            <p:nvPr/>
          </p:nvSpPr>
          <p:spPr>
            <a:xfrm>
              <a:off x="1713" y="284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87" name="Text Box 161"/>
            <p:cNvSpPr txBox="1"/>
            <p:nvPr/>
          </p:nvSpPr>
          <p:spPr>
            <a:xfrm>
              <a:off x="1709" y="3068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88" name="Text Box 162"/>
            <p:cNvSpPr txBox="1"/>
            <p:nvPr/>
          </p:nvSpPr>
          <p:spPr>
            <a:xfrm>
              <a:off x="1497" y="308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89" name="Text Box 163"/>
            <p:cNvSpPr txBox="1"/>
            <p:nvPr/>
          </p:nvSpPr>
          <p:spPr>
            <a:xfrm>
              <a:off x="1243" y="308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90" name="Text Box 164"/>
            <p:cNvSpPr txBox="1"/>
            <p:nvPr/>
          </p:nvSpPr>
          <p:spPr>
            <a:xfrm>
              <a:off x="1713" y="2615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4695" name="Group 247"/>
          <p:cNvGrpSpPr/>
          <p:nvPr/>
        </p:nvGrpSpPr>
        <p:grpSpPr>
          <a:xfrm>
            <a:off x="968375" y="5589588"/>
            <a:ext cx="1128713" cy="1223962"/>
            <a:chOff x="610" y="3521"/>
            <a:chExt cx="711" cy="771"/>
          </a:xfrm>
        </p:grpSpPr>
        <p:sp>
          <p:nvSpPr>
            <p:cNvPr id="107592" name="Rectangle 165"/>
            <p:cNvSpPr/>
            <p:nvPr/>
          </p:nvSpPr>
          <p:spPr>
            <a:xfrm>
              <a:off x="610" y="3570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593" name="Line 166"/>
            <p:cNvSpPr/>
            <p:nvPr/>
          </p:nvSpPr>
          <p:spPr>
            <a:xfrm>
              <a:off x="610" y="3801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94" name="Line 167"/>
            <p:cNvSpPr/>
            <p:nvPr/>
          </p:nvSpPr>
          <p:spPr>
            <a:xfrm>
              <a:off x="610" y="403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95" name="Line 168"/>
            <p:cNvSpPr/>
            <p:nvPr/>
          </p:nvSpPr>
          <p:spPr>
            <a:xfrm>
              <a:off x="845" y="3570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96" name="Line 169"/>
            <p:cNvSpPr/>
            <p:nvPr/>
          </p:nvSpPr>
          <p:spPr>
            <a:xfrm>
              <a:off x="1081" y="3570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597" name="Text Box 170"/>
            <p:cNvSpPr txBox="1"/>
            <p:nvPr/>
          </p:nvSpPr>
          <p:spPr>
            <a:xfrm>
              <a:off x="881" y="352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98" name="Text Box 171"/>
            <p:cNvSpPr txBox="1"/>
            <p:nvPr/>
          </p:nvSpPr>
          <p:spPr>
            <a:xfrm>
              <a:off x="639" y="352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599" name="Text Box 172"/>
            <p:cNvSpPr txBox="1"/>
            <p:nvPr/>
          </p:nvSpPr>
          <p:spPr>
            <a:xfrm>
              <a:off x="646" y="3776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00" name="Text Box 173"/>
            <p:cNvSpPr txBox="1"/>
            <p:nvPr/>
          </p:nvSpPr>
          <p:spPr>
            <a:xfrm>
              <a:off x="1109" y="376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01" name="Text Box 174"/>
            <p:cNvSpPr txBox="1"/>
            <p:nvPr/>
          </p:nvSpPr>
          <p:spPr>
            <a:xfrm>
              <a:off x="1105" y="3988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02" name="Text Box 175"/>
            <p:cNvSpPr txBox="1"/>
            <p:nvPr/>
          </p:nvSpPr>
          <p:spPr>
            <a:xfrm>
              <a:off x="893" y="400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03" name="Text Box 176"/>
            <p:cNvSpPr txBox="1"/>
            <p:nvPr/>
          </p:nvSpPr>
          <p:spPr>
            <a:xfrm>
              <a:off x="639" y="400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04" name="Text Box 177"/>
            <p:cNvSpPr txBox="1"/>
            <p:nvPr/>
          </p:nvSpPr>
          <p:spPr>
            <a:xfrm>
              <a:off x="1109" y="3535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4696" name="Group 248"/>
          <p:cNvGrpSpPr/>
          <p:nvPr/>
        </p:nvGrpSpPr>
        <p:grpSpPr>
          <a:xfrm>
            <a:off x="2935288" y="5589588"/>
            <a:ext cx="1128712" cy="1203325"/>
            <a:chOff x="1849" y="3521"/>
            <a:chExt cx="711" cy="758"/>
          </a:xfrm>
        </p:grpSpPr>
        <p:sp>
          <p:nvSpPr>
            <p:cNvPr id="107606" name="Rectangle 178"/>
            <p:cNvSpPr/>
            <p:nvPr/>
          </p:nvSpPr>
          <p:spPr>
            <a:xfrm>
              <a:off x="1849" y="3557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607" name="Line 179"/>
            <p:cNvSpPr/>
            <p:nvPr/>
          </p:nvSpPr>
          <p:spPr>
            <a:xfrm>
              <a:off x="1849" y="3788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08" name="Line 180"/>
            <p:cNvSpPr/>
            <p:nvPr/>
          </p:nvSpPr>
          <p:spPr>
            <a:xfrm>
              <a:off x="1849" y="4019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09" name="Line 181"/>
            <p:cNvSpPr/>
            <p:nvPr/>
          </p:nvSpPr>
          <p:spPr>
            <a:xfrm>
              <a:off x="2084" y="3557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10" name="Line 182"/>
            <p:cNvSpPr/>
            <p:nvPr/>
          </p:nvSpPr>
          <p:spPr>
            <a:xfrm>
              <a:off x="2320" y="3557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11" name="Text Box 183"/>
            <p:cNvSpPr txBox="1"/>
            <p:nvPr/>
          </p:nvSpPr>
          <p:spPr>
            <a:xfrm>
              <a:off x="2106" y="352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12" name="Text Box 184"/>
            <p:cNvSpPr txBox="1"/>
            <p:nvPr/>
          </p:nvSpPr>
          <p:spPr>
            <a:xfrm>
              <a:off x="1878" y="352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13" name="Text Box 185"/>
            <p:cNvSpPr txBox="1"/>
            <p:nvPr/>
          </p:nvSpPr>
          <p:spPr>
            <a:xfrm>
              <a:off x="2106" y="3748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14" name="Text Box 186"/>
            <p:cNvSpPr txBox="1"/>
            <p:nvPr/>
          </p:nvSpPr>
          <p:spPr>
            <a:xfrm>
              <a:off x="2348" y="3748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15" name="Text Box 187"/>
            <p:cNvSpPr txBox="1"/>
            <p:nvPr/>
          </p:nvSpPr>
          <p:spPr>
            <a:xfrm>
              <a:off x="2344" y="3975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16" name="Text Box 188"/>
            <p:cNvSpPr txBox="1"/>
            <p:nvPr/>
          </p:nvSpPr>
          <p:spPr>
            <a:xfrm>
              <a:off x="2106" y="399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17" name="Text Box 189"/>
            <p:cNvSpPr txBox="1"/>
            <p:nvPr/>
          </p:nvSpPr>
          <p:spPr>
            <a:xfrm>
              <a:off x="1878" y="3748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107618" name="Text Box 190"/>
            <p:cNvSpPr txBox="1"/>
            <p:nvPr/>
          </p:nvSpPr>
          <p:spPr>
            <a:xfrm>
              <a:off x="2348" y="352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3</a:t>
              </a:r>
              <a:endPara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4690" name="Group 242"/>
          <p:cNvGrpSpPr/>
          <p:nvPr/>
        </p:nvGrpSpPr>
        <p:grpSpPr>
          <a:xfrm>
            <a:off x="5648325" y="1341438"/>
            <a:ext cx="1128713" cy="1203325"/>
            <a:chOff x="3558" y="845"/>
            <a:chExt cx="711" cy="758"/>
          </a:xfrm>
        </p:grpSpPr>
        <p:sp>
          <p:nvSpPr>
            <p:cNvPr id="107620" name="Rectangle 191"/>
            <p:cNvSpPr/>
            <p:nvPr/>
          </p:nvSpPr>
          <p:spPr>
            <a:xfrm>
              <a:off x="3558" y="881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621" name="Line 192"/>
            <p:cNvSpPr/>
            <p:nvPr/>
          </p:nvSpPr>
          <p:spPr>
            <a:xfrm>
              <a:off x="3558" y="111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22" name="Line 193"/>
            <p:cNvSpPr/>
            <p:nvPr/>
          </p:nvSpPr>
          <p:spPr>
            <a:xfrm>
              <a:off x="3558" y="1343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23" name="Line 194"/>
            <p:cNvSpPr/>
            <p:nvPr/>
          </p:nvSpPr>
          <p:spPr>
            <a:xfrm>
              <a:off x="3793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24" name="Line 195"/>
            <p:cNvSpPr/>
            <p:nvPr/>
          </p:nvSpPr>
          <p:spPr>
            <a:xfrm>
              <a:off x="4029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44644" name="Text Box 196"/>
            <p:cNvSpPr txBox="1">
              <a:spLocks noChangeArrowheads="1"/>
            </p:cNvSpPr>
            <p:nvPr/>
          </p:nvSpPr>
          <p:spPr bwMode="auto">
            <a:xfrm>
              <a:off x="3603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45" name="Text Box 197"/>
            <p:cNvSpPr txBox="1">
              <a:spLocks noChangeArrowheads="1"/>
            </p:cNvSpPr>
            <p:nvPr/>
          </p:nvSpPr>
          <p:spPr bwMode="auto">
            <a:xfrm>
              <a:off x="3587" y="10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46" name="Text Box 198"/>
            <p:cNvSpPr txBox="1">
              <a:spLocks noChangeArrowheads="1"/>
            </p:cNvSpPr>
            <p:nvPr/>
          </p:nvSpPr>
          <p:spPr bwMode="auto">
            <a:xfrm>
              <a:off x="3830" y="845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47" name="Text Box 199"/>
            <p:cNvSpPr txBox="1">
              <a:spLocks noChangeArrowheads="1"/>
            </p:cNvSpPr>
            <p:nvPr/>
          </p:nvSpPr>
          <p:spPr bwMode="auto">
            <a:xfrm>
              <a:off x="3830" y="10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48" name="Text Box 200"/>
            <p:cNvSpPr txBox="1">
              <a:spLocks noChangeArrowheads="1"/>
            </p:cNvSpPr>
            <p:nvPr/>
          </p:nvSpPr>
          <p:spPr bwMode="auto">
            <a:xfrm>
              <a:off x="4053" y="129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49" name="Text Box 201"/>
            <p:cNvSpPr txBox="1">
              <a:spLocks noChangeArrowheads="1"/>
            </p:cNvSpPr>
            <p:nvPr/>
          </p:nvSpPr>
          <p:spPr bwMode="auto">
            <a:xfrm>
              <a:off x="3841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50" name="Text Box 202"/>
            <p:cNvSpPr txBox="1">
              <a:spLocks noChangeArrowheads="1"/>
            </p:cNvSpPr>
            <p:nvPr/>
          </p:nvSpPr>
          <p:spPr bwMode="auto">
            <a:xfrm>
              <a:off x="3587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51" name="Text Box 203"/>
            <p:cNvSpPr txBox="1">
              <a:spLocks noChangeArrowheads="1"/>
            </p:cNvSpPr>
            <p:nvPr/>
          </p:nvSpPr>
          <p:spPr bwMode="auto">
            <a:xfrm>
              <a:off x="4057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44691" name="Group 243"/>
          <p:cNvGrpSpPr/>
          <p:nvPr/>
        </p:nvGrpSpPr>
        <p:grpSpPr>
          <a:xfrm>
            <a:off x="7327900" y="1341438"/>
            <a:ext cx="1128713" cy="1203325"/>
            <a:chOff x="4616" y="845"/>
            <a:chExt cx="711" cy="758"/>
          </a:xfrm>
        </p:grpSpPr>
        <p:sp>
          <p:nvSpPr>
            <p:cNvPr id="107634" name="Rectangle 217"/>
            <p:cNvSpPr/>
            <p:nvPr/>
          </p:nvSpPr>
          <p:spPr>
            <a:xfrm>
              <a:off x="4616" y="881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635" name="Line 218"/>
            <p:cNvSpPr/>
            <p:nvPr/>
          </p:nvSpPr>
          <p:spPr>
            <a:xfrm>
              <a:off x="4616" y="111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36" name="Line 219"/>
            <p:cNvSpPr/>
            <p:nvPr/>
          </p:nvSpPr>
          <p:spPr>
            <a:xfrm>
              <a:off x="4616" y="1343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37" name="Line 220"/>
            <p:cNvSpPr/>
            <p:nvPr/>
          </p:nvSpPr>
          <p:spPr>
            <a:xfrm>
              <a:off x="4851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38" name="Line 221"/>
            <p:cNvSpPr/>
            <p:nvPr/>
          </p:nvSpPr>
          <p:spPr>
            <a:xfrm>
              <a:off x="5087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44670" name="Text Box 222"/>
            <p:cNvSpPr txBox="1">
              <a:spLocks noChangeArrowheads="1"/>
            </p:cNvSpPr>
            <p:nvPr/>
          </p:nvSpPr>
          <p:spPr bwMode="auto">
            <a:xfrm>
              <a:off x="4661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71" name="Text Box 223"/>
            <p:cNvSpPr txBox="1">
              <a:spLocks noChangeArrowheads="1"/>
            </p:cNvSpPr>
            <p:nvPr/>
          </p:nvSpPr>
          <p:spPr bwMode="auto">
            <a:xfrm>
              <a:off x="4645" y="10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72" name="Text Box 224"/>
            <p:cNvSpPr txBox="1">
              <a:spLocks noChangeArrowheads="1"/>
            </p:cNvSpPr>
            <p:nvPr/>
          </p:nvSpPr>
          <p:spPr bwMode="auto">
            <a:xfrm>
              <a:off x="4888" y="845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73" name="Text Box 225"/>
            <p:cNvSpPr txBox="1">
              <a:spLocks noChangeArrowheads="1"/>
            </p:cNvSpPr>
            <p:nvPr/>
          </p:nvSpPr>
          <p:spPr bwMode="auto">
            <a:xfrm>
              <a:off x="5115" y="10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74" name="Text Box 226"/>
            <p:cNvSpPr txBox="1">
              <a:spLocks noChangeArrowheads="1"/>
            </p:cNvSpPr>
            <p:nvPr/>
          </p:nvSpPr>
          <p:spPr bwMode="auto">
            <a:xfrm>
              <a:off x="5111" y="129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75" name="Text Box 227"/>
            <p:cNvSpPr txBox="1">
              <a:spLocks noChangeArrowheads="1"/>
            </p:cNvSpPr>
            <p:nvPr/>
          </p:nvSpPr>
          <p:spPr bwMode="auto">
            <a:xfrm>
              <a:off x="4899" y="10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76" name="Text Box 228"/>
            <p:cNvSpPr txBox="1">
              <a:spLocks noChangeArrowheads="1"/>
            </p:cNvSpPr>
            <p:nvPr/>
          </p:nvSpPr>
          <p:spPr bwMode="auto">
            <a:xfrm>
              <a:off x="4645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77" name="Text Box 229"/>
            <p:cNvSpPr txBox="1">
              <a:spLocks noChangeArrowheads="1"/>
            </p:cNvSpPr>
            <p:nvPr/>
          </p:nvSpPr>
          <p:spPr bwMode="auto">
            <a:xfrm>
              <a:off x="5115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44678" name="Line 230"/>
          <p:cNvSpPr/>
          <p:nvPr/>
        </p:nvSpPr>
        <p:spPr>
          <a:xfrm flipH="1">
            <a:off x="2551113" y="620713"/>
            <a:ext cx="2160587" cy="7921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44679" name="Line 231"/>
          <p:cNvSpPr/>
          <p:nvPr/>
        </p:nvSpPr>
        <p:spPr>
          <a:xfrm flipH="1">
            <a:off x="4351338" y="836613"/>
            <a:ext cx="360362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44680" name="Line 232"/>
          <p:cNvSpPr/>
          <p:nvPr/>
        </p:nvSpPr>
        <p:spPr>
          <a:xfrm>
            <a:off x="5791200" y="836613"/>
            <a:ext cx="43180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44681" name="Line 233"/>
          <p:cNvSpPr/>
          <p:nvPr/>
        </p:nvSpPr>
        <p:spPr>
          <a:xfrm>
            <a:off x="5791200" y="620713"/>
            <a:ext cx="2089150" cy="7921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grpSp>
        <p:nvGrpSpPr>
          <p:cNvPr id="744697" name="Group 249"/>
          <p:cNvGrpSpPr/>
          <p:nvPr/>
        </p:nvGrpSpPr>
        <p:grpSpPr>
          <a:xfrm>
            <a:off x="1974850" y="1343025"/>
            <a:ext cx="1128713" cy="1201738"/>
            <a:chOff x="1244" y="846"/>
            <a:chExt cx="711" cy="757"/>
          </a:xfrm>
        </p:grpSpPr>
        <p:sp>
          <p:nvSpPr>
            <p:cNvPr id="107652" name="Rectangle 204"/>
            <p:cNvSpPr/>
            <p:nvPr/>
          </p:nvSpPr>
          <p:spPr>
            <a:xfrm>
              <a:off x="1244" y="881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07653" name="Line 205"/>
            <p:cNvSpPr/>
            <p:nvPr/>
          </p:nvSpPr>
          <p:spPr>
            <a:xfrm>
              <a:off x="1244" y="111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54" name="Line 206"/>
            <p:cNvSpPr/>
            <p:nvPr/>
          </p:nvSpPr>
          <p:spPr>
            <a:xfrm>
              <a:off x="1244" y="1343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55" name="Line 207"/>
            <p:cNvSpPr/>
            <p:nvPr/>
          </p:nvSpPr>
          <p:spPr>
            <a:xfrm>
              <a:off x="1479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7656" name="Line 208"/>
            <p:cNvSpPr/>
            <p:nvPr/>
          </p:nvSpPr>
          <p:spPr>
            <a:xfrm>
              <a:off x="1715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744657" name="Text Box 209"/>
            <p:cNvSpPr txBox="1">
              <a:spLocks noChangeArrowheads="1"/>
            </p:cNvSpPr>
            <p:nvPr/>
          </p:nvSpPr>
          <p:spPr bwMode="auto">
            <a:xfrm>
              <a:off x="1289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58" name="Text Box 210"/>
            <p:cNvSpPr txBox="1">
              <a:spLocks noChangeArrowheads="1"/>
            </p:cNvSpPr>
            <p:nvPr/>
          </p:nvSpPr>
          <p:spPr bwMode="auto">
            <a:xfrm>
              <a:off x="1273" y="10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59" name="Text Box 211"/>
            <p:cNvSpPr txBox="1">
              <a:spLocks noChangeArrowheads="1"/>
            </p:cNvSpPr>
            <p:nvPr/>
          </p:nvSpPr>
          <p:spPr bwMode="auto">
            <a:xfrm>
              <a:off x="1516" y="1071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60" name="Text Box 212"/>
            <p:cNvSpPr txBox="1">
              <a:spLocks noChangeArrowheads="1"/>
            </p:cNvSpPr>
            <p:nvPr/>
          </p:nvSpPr>
          <p:spPr bwMode="auto">
            <a:xfrm>
              <a:off x="1743" y="10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61" name="Text Box 213"/>
            <p:cNvSpPr txBox="1">
              <a:spLocks noChangeArrowheads="1"/>
            </p:cNvSpPr>
            <p:nvPr/>
          </p:nvSpPr>
          <p:spPr bwMode="auto">
            <a:xfrm>
              <a:off x="1739" y="129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62" name="Text Box 214"/>
            <p:cNvSpPr txBox="1">
              <a:spLocks noChangeArrowheads="1"/>
            </p:cNvSpPr>
            <p:nvPr/>
          </p:nvSpPr>
          <p:spPr bwMode="auto">
            <a:xfrm>
              <a:off x="1527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63" name="Text Box 215"/>
            <p:cNvSpPr txBox="1">
              <a:spLocks noChangeArrowheads="1"/>
            </p:cNvSpPr>
            <p:nvPr/>
          </p:nvSpPr>
          <p:spPr bwMode="auto">
            <a:xfrm>
              <a:off x="1273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44664" name="Text Box 216"/>
            <p:cNvSpPr txBox="1">
              <a:spLocks noChangeArrowheads="1"/>
            </p:cNvSpPr>
            <p:nvPr/>
          </p:nvSpPr>
          <p:spPr bwMode="auto">
            <a:xfrm>
              <a:off x="1743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44683" name="Line 235"/>
          <p:cNvSpPr/>
          <p:nvPr/>
        </p:nvSpPr>
        <p:spPr>
          <a:xfrm flipH="1">
            <a:off x="1687513" y="2276475"/>
            <a:ext cx="287337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44684" name="Line 236"/>
          <p:cNvSpPr/>
          <p:nvPr/>
        </p:nvSpPr>
        <p:spPr>
          <a:xfrm>
            <a:off x="3055938" y="2276475"/>
            <a:ext cx="358775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44685" name="Line 237"/>
          <p:cNvSpPr/>
          <p:nvPr/>
        </p:nvSpPr>
        <p:spPr>
          <a:xfrm>
            <a:off x="2190750" y="3644900"/>
            <a:ext cx="288925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44686" name="Line 238"/>
          <p:cNvSpPr/>
          <p:nvPr/>
        </p:nvSpPr>
        <p:spPr>
          <a:xfrm flipH="1">
            <a:off x="1543050" y="5084763"/>
            <a:ext cx="360363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44687" name="Line 239"/>
          <p:cNvSpPr/>
          <p:nvPr/>
        </p:nvSpPr>
        <p:spPr>
          <a:xfrm>
            <a:off x="3055938" y="5013325"/>
            <a:ext cx="431800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44698" name="Text Box 250"/>
          <p:cNvSpPr txBox="1">
            <a:spLocks noChangeArrowheads="1"/>
          </p:cNvSpPr>
          <p:nvPr/>
        </p:nvSpPr>
        <p:spPr bwMode="auto">
          <a:xfrm>
            <a:off x="3055938" y="170021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4699" name="Text Box 251"/>
          <p:cNvSpPr txBox="1">
            <a:spLocks noChangeArrowheads="1"/>
          </p:cNvSpPr>
          <p:nvPr/>
        </p:nvSpPr>
        <p:spPr bwMode="auto">
          <a:xfrm>
            <a:off x="4856163" y="170021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4700" name="Text Box 252"/>
          <p:cNvSpPr txBox="1">
            <a:spLocks noChangeArrowheads="1"/>
          </p:cNvSpPr>
          <p:nvPr/>
        </p:nvSpPr>
        <p:spPr bwMode="auto">
          <a:xfrm>
            <a:off x="6727825" y="170021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4701" name="Text Box 253"/>
          <p:cNvSpPr txBox="1">
            <a:spLocks noChangeArrowheads="1"/>
          </p:cNvSpPr>
          <p:nvPr/>
        </p:nvSpPr>
        <p:spPr bwMode="auto">
          <a:xfrm>
            <a:off x="8383588" y="170021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4702" name="Text Box 254"/>
          <p:cNvSpPr txBox="1">
            <a:spLocks noChangeArrowheads="1"/>
          </p:cNvSpPr>
          <p:nvPr/>
        </p:nvSpPr>
        <p:spPr bwMode="auto">
          <a:xfrm>
            <a:off x="2190750" y="306863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4703" name="Text Box 255"/>
          <p:cNvSpPr txBox="1">
            <a:spLocks noChangeArrowheads="1"/>
          </p:cNvSpPr>
          <p:nvPr/>
        </p:nvSpPr>
        <p:spPr bwMode="auto">
          <a:xfrm>
            <a:off x="3919538" y="30543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4704" name="Text Box 256"/>
          <p:cNvSpPr txBox="1">
            <a:spLocks noChangeArrowheads="1"/>
          </p:cNvSpPr>
          <p:nvPr/>
        </p:nvSpPr>
        <p:spPr bwMode="auto">
          <a:xfrm>
            <a:off x="2982913" y="443706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4705" name="Text Box 257"/>
          <p:cNvSpPr txBox="1">
            <a:spLocks noChangeArrowheads="1"/>
          </p:cNvSpPr>
          <p:nvPr/>
        </p:nvSpPr>
        <p:spPr bwMode="auto">
          <a:xfrm>
            <a:off x="2047875" y="59340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4706" name="Text Box 258"/>
          <p:cNvSpPr txBox="1">
            <a:spLocks noChangeArrowheads="1"/>
          </p:cNvSpPr>
          <p:nvPr/>
        </p:nvSpPr>
        <p:spPr bwMode="auto">
          <a:xfrm>
            <a:off x="3989388" y="59340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4708" name="AutoShape 260"/>
              <p:cNvSpPr>
                <a:spLocks noChangeArrowheads="1"/>
              </p:cNvSpPr>
              <p:nvPr/>
            </p:nvSpPr>
            <p:spPr bwMode="auto">
              <a:xfrm>
                <a:off x="5286693" y="3296603"/>
                <a:ext cx="2087563" cy="720725"/>
              </a:xfrm>
              <a:prstGeom prst="wedgeRoundRectCallout">
                <a:avLst>
                  <a:gd name="adj1" fmla="val -60417"/>
                  <a:gd name="adj2" fmla="val -214537"/>
                  <a:gd name="adj3" fmla="val 16667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4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kumimoji="0" lang="en-US" altLang="zh-CN" sz="4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4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4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CN" sz="4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值</a:t>
                </a:r>
                <a:endPara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44708" name="AutoShape 2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86693" y="3296603"/>
                <a:ext cx="2087563" cy="720725"/>
              </a:xfrm>
              <a:prstGeom prst="wedgeRoundRectCallout">
                <a:avLst>
                  <a:gd name="adj1" fmla="val -60417"/>
                  <a:gd name="adj2" fmla="val -214537"/>
                  <a:gd name="adj3" fmla="val 16667"/>
                </a:avLst>
              </a:prstGeom>
              <a:blipFill rotWithShape="1">
                <a:blip r:embed="rId1"/>
                <a:stretch>
                  <a:fillRect l="-11574" t="-169471" r="-304" b="-837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4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4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4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4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4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4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4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4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4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4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4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4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4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44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4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4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4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44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44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4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44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44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4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4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4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44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744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4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4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698" grpId="0"/>
      <p:bldP spid="744699" grpId="0"/>
      <p:bldP spid="744700" grpId="0"/>
      <p:bldP spid="744701" grpId="0"/>
      <p:bldP spid="744702" grpId="0"/>
      <p:bldP spid="744703" grpId="0"/>
      <p:bldP spid="744704" grpId="0"/>
      <p:bldP spid="744705" grpId="0"/>
      <p:bldP spid="744706" grpId="0"/>
      <p:bldP spid="74470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/>
          <p:cNvSpPr txBox="1"/>
          <p:nvPr/>
        </p:nvSpPr>
        <p:spPr>
          <a:xfrm>
            <a:off x="4576208" y="82233"/>
            <a:ext cx="1723549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爬山法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>
                <a:spLocks noChangeArrowheads="1"/>
              </p:cNvSpPr>
              <p:nvPr/>
            </p:nvSpPr>
            <p:spPr bwMode="auto">
              <a:xfrm>
                <a:off x="318964" y="809432"/>
                <a:ext cx="9793088" cy="3925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  <a:defRPr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爬山算法框架</a:t>
                </a:r>
                <a:r>
                  <a:rPr lang="zh-CN" altLang="en-US" sz="28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8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构造一个由根构成的素栈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</a:t>
                </a:r>
                <a:r>
                  <a:rPr lang="pl-PL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Top(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是目标结点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 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停止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3. Pop(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  /*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取出栈顶元素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*/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把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的子结点按照其启发测度由大到小（由小到大）的顺序压入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空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失败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11.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goto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2.</a:t>
                </a:r>
                <a:endParaRPr lang="pl-PL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964" y="809432"/>
                <a:ext cx="9793088" cy="3925525"/>
              </a:xfrm>
              <a:prstGeom prst="rect">
                <a:avLst/>
              </a:prstGeom>
              <a:blipFill rotWithShape="1">
                <a:blip r:embed="rId1"/>
                <a:stretch>
                  <a:fillRect l="-3276" t="-11" r="3" b="-7221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90972" y="3140968"/>
            <a:ext cx="9649072" cy="504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20906" y="4845430"/>
            <a:ext cx="9619138" cy="193033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爬山法并不能保证所得到的解是全局最优的。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为什么？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虽不是全局最优的，但是一个可行解。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如何进一步改进？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80" name="Rectangle 4"/>
          <p:cNvSpPr>
            <a:spLocks noChangeArrowheads="1"/>
          </p:cNvSpPr>
          <p:nvPr/>
        </p:nvSpPr>
        <p:spPr bwMode="auto">
          <a:xfrm>
            <a:off x="246956" y="1340768"/>
            <a:ext cx="9793087" cy="423936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基本思想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结合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深度优先和广度优先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的优点 。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根据一个评价函数，在目前产生的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所有结点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中选择具有最小（最大）评价函数值的结点进行扩展。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具有“</a:t>
            </a:r>
            <a:r>
              <a:rPr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全局优化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观念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，而爬山策略仅具有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局部优化观念。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41381" name="Text Box 5"/>
          <p:cNvSpPr txBox="1">
            <a:spLocks noChangeArrowheads="1"/>
          </p:cNvSpPr>
          <p:nvPr/>
        </p:nvSpPr>
        <p:spPr bwMode="auto">
          <a:xfrm>
            <a:off x="3667144" y="406083"/>
            <a:ext cx="3509294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Best-First 搜索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08052" y="5877272"/>
            <a:ext cx="6070893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>
            <a:defPPr>
              <a:defRPr lang="en-US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深度优先搜索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广度优先搜索 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启发式测度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1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1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1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4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1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81" name="Text Box 5"/>
          <p:cNvSpPr txBox="1">
            <a:spLocks noChangeArrowheads="1"/>
          </p:cNvSpPr>
          <p:nvPr/>
        </p:nvSpPr>
        <p:spPr bwMode="auto">
          <a:xfrm>
            <a:off x="3667143" y="406083"/>
            <a:ext cx="3509294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Best-First 搜索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>
                <a:spLocks noChangeArrowheads="1"/>
              </p:cNvSpPr>
              <p:nvPr/>
            </p:nvSpPr>
            <p:spPr bwMode="auto">
              <a:xfrm>
                <a:off x="318964" y="1556792"/>
                <a:ext cx="9762156" cy="3445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  <a:defRPr/>
                </a:pP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Best-First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算法框架</a:t>
                </a:r>
                <a:r>
                  <a:rPr lang="zh-CN" altLang="en-US" sz="28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8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使用评价函数构造一个堆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首先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构造由根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组成的单元素堆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堆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的根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是目标结点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 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停止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从堆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中删除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把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的子结点插入堆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堆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空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失败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goto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2.</a:t>
                </a:r>
                <a:endParaRPr lang="pl-PL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964" y="1556792"/>
                <a:ext cx="9762156" cy="3445394"/>
              </a:xfrm>
              <a:prstGeom prst="rect">
                <a:avLst/>
              </a:prstGeom>
              <a:blipFill rotWithShape="1">
                <a:blip r:embed="rId1"/>
                <a:stretch>
                  <a:fillRect l="-3287" t="-12" r="5" b="-8230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120680" y="5445009"/>
            <a:ext cx="39604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堆 详见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89" name="Group 5"/>
          <p:cNvGrpSpPr/>
          <p:nvPr/>
        </p:nvGrpSpPr>
        <p:grpSpPr>
          <a:xfrm>
            <a:off x="4927600" y="-26987"/>
            <a:ext cx="1128713" cy="1203325"/>
            <a:chOff x="2968" y="-17"/>
            <a:chExt cx="711" cy="758"/>
          </a:xfrm>
        </p:grpSpPr>
        <p:sp>
          <p:nvSpPr>
            <p:cNvPr id="114690" name="Rectangle 6"/>
            <p:cNvSpPr/>
            <p:nvPr/>
          </p:nvSpPr>
          <p:spPr>
            <a:xfrm>
              <a:off x="2968" y="19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691" name="Line 7"/>
            <p:cNvSpPr/>
            <p:nvPr/>
          </p:nvSpPr>
          <p:spPr>
            <a:xfrm>
              <a:off x="2968" y="250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692" name="Line 8"/>
            <p:cNvSpPr/>
            <p:nvPr/>
          </p:nvSpPr>
          <p:spPr>
            <a:xfrm>
              <a:off x="2968" y="481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693" name="Line 9"/>
            <p:cNvSpPr/>
            <p:nvPr/>
          </p:nvSpPr>
          <p:spPr>
            <a:xfrm>
              <a:off x="3203" y="19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694" name="Line 10"/>
            <p:cNvSpPr/>
            <p:nvPr/>
          </p:nvSpPr>
          <p:spPr>
            <a:xfrm>
              <a:off x="3439" y="19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11019" name="Text Box 11"/>
            <p:cNvSpPr txBox="1">
              <a:spLocks noChangeArrowheads="1"/>
            </p:cNvSpPr>
            <p:nvPr/>
          </p:nvSpPr>
          <p:spPr bwMode="auto">
            <a:xfrm>
              <a:off x="3013" y="-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20" name="Text Box 12"/>
            <p:cNvSpPr txBox="1">
              <a:spLocks noChangeArrowheads="1"/>
            </p:cNvSpPr>
            <p:nvPr/>
          </p:nvSpPr>
          <p:spPr bwMode="auto">
            <a:xfrm>
              <a:off x="2997" y="22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3240" y="-17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22" name="Text Box 14"/>
            <p:cNvSpPr txBox="1">
              <a:spLocks noChangeArrowheads="1"/>
            </p:cNvSpPr>
            <p:nvPr/>
          </p:nvSpPr>
          <p:spPr bwMode="auto">
            <a:xfrm>
              <a:off x="3467" y="21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23" name="Text Box 15"/>
            <p:cNvSpPr txBox="1">
              <a:spLocks noChangeArrowheads="1"/>
            </p:cNvSpPr>
            <p:nvPr/>
          </p:nvSpPr>
          <p:spPr bwMode="auto">
            <a:xfrm>
              <a:off x="3463" y="4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3251" y="45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25" name="Text Box 17"/>
            <p:cNvSpPr txBox="1">
              <a:spLocks noChangeArrowheads="1"/>
            </p:cNvSpPr>
            <p:nvPr/>
          </p:nvSpPr>
          <p:spPr bwMode="auto">
            <a:xfrm>
              <a:off x="2997" y="45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26" name="Text Box 18"/>
            <p:cNvSpPr txBox="1">
              <a:spLocks noChangeArrowheads="1"/>
            </p:cNvSpPr>
            <p:nvPr/>
          </p:nvSpPr>
          <p:spPr bwMode="auto">
            <a:xfrm>
              <a:off x="3467" y="-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11027" name="Group 19"/>
          <p:cNvGrpSpPr/>
          <p:nvPr/>
        </p:nvGrpSpPr>
        <p:grpSpPr>
          <a:xfrm>
            <a:off x="1758950" y="1341438"/>
            <a:ext cx="1128713" cy="1203325"/>
            <a:chOff x="2378" y="858"/>
            <a:chExt cx="711" cy="758"/>
          </a:xfrm>
        </p:grpSpPr>
        <p:sp>
          <p:nvSpPr>
            <p:cNvPr id="114704" name="Rectangle 20"/>
            <p:cNvSpPr/>
            <p:nvPr/>
          </p:nvSpPr>
          <p:spPr>
            <a:xfrm>
              <a:off x="2378" y="894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705" name="Line 21"/>
            <p:cNvSpPr/>
            <p:nvPr/>
          </p:nvSpPr>
          <p:spPr>
            <a:xfrm>
              <a:off x="2378" y="1125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06" name="Line 22"/>
            <p:cNvSpPr/>
            <p:nvPr/>
          </p:nvSpPr>
          <p:spPr>
            <a:xfrm>
              <a:off x="2378" y="1356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07" name="Line 23"/>
            <p:cNvSpPr/>
            <p:nvPr/>
          </p:nvSpPr>
          <p:spPr>
            <a:xfrm>
              <a:off x="2613" y="894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08" name="Line 24"/>
            <p:cNvSpPr/>
            <p:nvPr/>
          </p:nvSpPr>
          <p:spPr>
            <a:xfrm>
              <a:off x="2849" y="894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11033" name="Text Box 25"/>
            <p:cNvSpPr txBox="1">
              <a:spLocks noChangeArrowheads="1"/>
            </p:cNvSpPr>
            <p:nvPr/>
          </p:nvSpPr>
          <p:spPr bwMode="auto">
            <a:xfrm>
              <a:off x="2423" y="85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34" name="Text Box 26"/>
            <p:cNvSpPr txBox="1">
              <a:spLocks noChangeArrowheads="1"/>
            </p:cNvSpPr>
            <p:nvPr/>
          </p:nvSpPr>
          <p:spPr bwMode="auto">
            <a:xfrm>
              <a:off x="2650" y="110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35" name="Text Box 27"/>
            <p:cNvSpPr txBox="1">
              <a:spLocks noChangeArrowheads="1"/>
            </p:cNvSpPr>
            <p:nvPr/>
          </p:nvSpPr>
          <p:spPr bwMode="auto">
            <a:xfrm>
              <a:off x="2650" y="858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36" name="Text Box 28"/>
            <p:cNvSpPr txBox="1">
              <a:spLocks noChangeArrowheads="1"/>
            </p:cNvSpPr>
            <p:nvPr/>
          </p:nvSpPr>
          <p:spPr bwMode="auto">
            <a:xfrm>
              <a:off x="2877" y="108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37" name="Text Box 29"/>
            <p:cNvSpPr txBox="1">
              <a:spLocks noChangeArrowheads="1"/>
            </p:cNvSpPr>
            <p:nvPr/>
          </p:nvSpPr>
          <p:spPr bwMode="auto">
            <a:xfrm>
              <a:off x="2873" y="13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38" name="Text Box 30"/>
            <p:cNvSpPr txBox="1">
              <a:spLocks noChangeArrowheads="1"/>
            </p:cNvSpPr>
            <p:nvPr/>
          </p:nvSpPr>
          <p:spPr bwMode="auto">
            <a:xfrm>
              <a:off x="2661" y="132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39" name="Text Box 31"/>
            <p:cNvSpPr txBox="1">
              <a:spLocks noChangeArrowheads="1"/>
            </p:cNvSpPr>
            <p:nvPr/>
          </p:nvSpPr>
          <p:spPr bwMode="auto">
            <a:xfrm>
              <a:off x="2407" y="132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040" name="Text Box 32"/>
            <p:cNvSpPr txBox="1">
              <a:spLocks noChangeArrowheads="1"/>
            </p:cNvSpPr>
            <p:nvPr/>
          </p:nvSpPr>
          <p:spPr bwMode="auto">
            <a:xfrm>
              <a:off x="2877" y="85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11111" name="Group 103"/>
          <p:cNvGrpSpPr/>
          <p:nvPr/>
        </p:nvGrpSpPr>
        <p:grpSpPr>
          <a:xfrm>
            <a:off x="5864225" y="1341438"/>
            <a:ext cx="1128713" cy="1203325"/>
            <a:chOff x="3558" y="845"/>
            <a:chExt cx="711" cy="758"/>
          </a:xfrm>
        </p:grpSpPr>
        <p:sp>
          <p:nvSpPr>
            <p:cNvPr id="114718" name="Rectangle 104"/>
            <p:cNvSpPr/>
            <p:nvPr/>
          </p:nvSpPr>
          <p:spPr>
            <a:xfrm>
              <a:off x="3558" y="881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719" name="Line 105"/>
            <p:cNvSpPr/>
            <p:nvPr/>
          </p:nvSpPr>
          <p:spPr>
            <a:xfrm>
              <a:off x="3558" y="111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20" name="Line 106"/>
            <p:cNvSpPr/>
            <p:nvPr/>
          </p:nvSpPr>
          <p:spPr>
            <a:xfrm>
              <a:off x="3558" y="1343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21" name="Line 107"/>
            <p:cNvSpPr/>
            <p:nvPr/>
          </p:nvSpPr>
          <p:spPr>
            <a:xfrm>
              <a:off x="3793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22" name="Line 108"/>
            <p:cNvSpPr/>
            <p:nvPr/>
          </p:nvSpPr>
          <p:spPr>
            <a:xfrm>
              <a:off x="4029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11117" name="Text Box 109"/>
            <p:cNvSpPr txBox="1">
              <a:spLocks noChangeArrowheads="1"/>
            </p:cNvSpPr>
            <p:nvPr/>
          </p:nvSpPr>
          <p:spPr bwMode="auto">
            <a:xfrm>
              <a:off x="3603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18" name="Text Box 110"/>
            <p:cNvSpPr txBox="1">
              <a:spLocks noChangeArrowheads="1"/>
            </p:cNvSpPr>
            <p:nvPr/>
          </p:nvSpPr>
          <p:spPr bwMode="auto">
            <a:xfrm>
              <a:off x="3587" y="10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19" name="Text Box 111"/>
            <p:cNvSpPr txBox="1">
              <a:spLocks noChangeArrowheads="1"/>
            </p:cNvSpPr>
            <p:nvPr/>
          </p:nvSpPr>
          <p:spPr bwMode="auto">
            <a:xfrm>
              <a:off x="3830" y="845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20" name="Text Box 112"/>
            <p:cNvSpPr txBox="1">
              <a:spLocks noChangeArrowheads="1"/>
            </p:cNvSpPr>
            <p:nvPr/>
          </p:nvSpPr>
          <p:spPr bwMode="auto">
            <a:xfrm>
              <a:off x="3830" y="10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21" name="Text Box 113"/>
            <p:cNvSpPr txBox="1">
              <a:spLocks noChangeArrowheads="1"/>
            </p:cNvSpPr>
            <p:nvPr/>
          </p:nvSpPr>
          <p:spPr bwMode="auto">
            <a:xfrm>
              <a:off x="4053" y="129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22" name="Text Box 114"/>
            <p:cNvSpPr txBox="1">
              <a:spLocks noChangeArrowheads="1"/>
            </p:cNvSpPr>
            <p:nvPr/>
          </p:nvSpPr>
          <p:spPr bwMode="auto">
            <a:xfrm>
              <a:off x="3841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23" name="Text Box 115"/>
            <p:cNvSpPr txBox="1">
              <a:spLocks noChangeArrowheads="1"/>
            </p:cNvSpPr>
            <p:nvPr/>
          </p:nvSpPr>
          <p:spPr bwMode="auto">
            <a:xfrm>
              <a:off x="3587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24" name="Text Box 116"/>
            <p:cNvSpPr txBox="1">
              <a:spLocks noChangeArrowheads="1"/>
            </p:cNvSpPr>
            <p:nvPr/>
          </p:nvSpPr>
          <p:spPr bwMode="auto">
            <a:xfrm>
              <a:off x="4057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11125" name="Group 117"/>
          <p:cNvGrpSpPr/>
          <p:nvPr/>
        </p:nvGrpSpPr>
        <p:grpSpPr>
          <a:xfrm>
            <a:off x="7543800" y="1341438"/>
            <a:ext cx="1128713" cy="1203325"/>
            <a:chOff x="4616" y="845"/>
            <a:chExt cx="711" cy="758"/>
          </a:xfrm>
        </p:grpSpPr>
        <p:sp>
          <p:nvSpPr>
            <p:cNvPr id="114732" name="Rectangle 118"/>
            <p:cNvSpPr/>
            <p:nvPr/>
          </p:nvSpPr>
          <p:spPr>
            <a:xfrm>
              <a:off x="4616" y="881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733" name="Line 119"/>
            <p:cNvSpPr/>
            <p:nvPr/>
          </p:nvSpPr>
          <p:spPr>
            <a:xfrm>
              <a:off x="4616" y="111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34" name="Line 120"/>
            <p:cNvSpPr/>
            <p:nvPr/>
          </p:nvSpPr>
          <p:spPr>
            <a:xfrm>
              <a:off x="4616" y="1343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35" name="Line 121"/>
            <p:cNvSpPr/>
            <p:nvPr/>
          </p:nvSpPr>
          <p:spPr>
            <a:xfrm>
              <a:off x="4851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36" name="Line 122"/>
            <p:cNvSpPr/>
            <p:nvPr/>
          </p:nvSpPr>
          <p:spPr>
            <a:xfrm>
              <a:off x="5087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11131" name="Text Box 123"/>
            <p:cNvSpPr txBox="1">
              <a:spLocks noChangeArrowheads="1"/>
            </p:cNvSpPr>
            <p:nvPr/>
          </p:nvSpPr>
          <p:spPr bwMode="auto">
            <a:xfrm>
              <a:off x="4661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32" name="Text Box 124"/>
            <p:cNvSpPr txBox="1">
              <a:spLocks noChangeArrowheads="1"/>
            </p:cNvSpPr>
            <p:nvPr/>
          </p:nvSpPr>
          <p:spPr bwMode="auto">
            <a:xfrm>
              <a:off x="4645" y="10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33" name="Text Box 125"/>
            <p:cNvSpPr txBox="1">
              <a:spLocks noChangeArrowheads="1"/>
            </p:cNvSpPr>
            <p:nvPr/>
          </p:nvSpPr>
          <p:spPr bwMode="auto">
            <a:xfrm>
              <a:off x="4888" y="845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34" name="Text Box 126"/>
            <p:cNvSpPr txBox="1">
              <a:spLocks noChangeArrowheads="1"/>
            </p:cNvSpPr>
            <p:nvPr/>
          </p:nvSpPr>
          <p:spPr bwMode="auto">
            <a:xfrm>
              <a:off x="5115" y="10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35" name="Text Box 127"/>
            <p:cNvSpPr txBox="1">
              <a:spLocks noChangeArrowheads="1"/>
            </p:cNvSpPr>
            <p:nvPr/>
          </p:nvSpPr>
          <p:spPr bwMode="auto">
            <a:xfrm>
              <a:off x="5111" y="129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36" name="Text Box 128"/>
            <p:cNvSpPr txBox="1">
              <a:spLocks noChangeArrowheads="1"/>
            </p:cNvSpPr>
            <p:nvPr/>
          </p:nvSpPr>
          <p:spPr bwMode="auto">
            <a:xfrm>
              <a:off x="4899" y="107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37" name="Text Box 129"/>
            <p:cNvSpPr txBox="1">
              <a:spLocks noChangeArrowheads="1"/>
            </p:cNvSpPr>
            <p:nvPr/>
          </p:nvSpPr>
          <p:spPr bwMode="auto">
            <a:xfrm>
              <a:off x="4645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38" name="Text Box 130"/>
            <p:cNvSpPr txBox="1">
              <a:spLocks noChangeArrowheads="1"/>
            </p:cNvSpPr>
            <p:nvPr/>
          </p:nvSpPr>
          <p:spPr bwMode="auto">
            <a:xfrm>
              <a:off x="5115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11139" name="Line 131"/>
          <p:cNvSpPr/>
          <p:nvPr/>
        </p:nvSpPr>
        <p:spPr>
          <a:xfrm flipH="1">
            <a:off x="2335213" y="620713"/>
            <a:ext cx="2592387" cy="7921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140" name="Line 132"/>
          <p:cNvSpPr/>
          <p:nvPr/>
        </p:nvSpPr>
        <p:spPr>
          <a:xfrm flipH="1">
            <a:off x="4567238" y="836613"/>
            <a:ext cx="360362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141" name="Line 133"/>
          <p:cNvSpPr/>
          <p:nvPr/>
        </p:nvSpPr>
        <p:spPr>
          <a:xfrm>
            <a:off x="6007100" y="836613"/>
            <a:ext cx="43180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142" name="Line 134"/>
          <p:cNvSpPr/>
          <p:nvPr/>
        </p:nvSpPr>
        <p:spPr>
          <a:xfrm>
            <a:off x="6007100" y="620713"/>
            <a:ext cx="2089150" cy="7921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163" name="Text Box 155"/>
          <p:cNvSpPr txBox="1">
            <a:spLocks noChangeArrowheads="1"/>
          </p:cNvSpPr>
          <p:nvPr/>
        </p:nvSpPr>
        <p:spPr bwMode="auto">
          <a:xfrm>
            <a:off x="2840038" y="16287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1164" name="Text Box 156"/>
          <p:cNvSpPr txBox="1">
            <a:spLocks noChangeArrowheads="1"/>
          </p:cNvSpPr>
          <p:nvPr/>
        </p:nvSpPr>
        <p:spPr bwMode="auto">
          <a:xfrm>
            <a:off x="6943725" y="170021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1165" name="Text Box 157"/>
          <p:cNvSpPr txBox="1">
            <a:spLocks noChangeArrowheads="1"/>
          </p:cNvSpPr>
          <p:nvPr/>
        </p:nvSpPr>
        <p:spPr bwMode="auto">
          <a:xfrm>
            <a:off x="8599488" y="170021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11143" name="Group 135"/>
          <p:cNvGrpSpPr/>
          <p:nvPr/>
        </p:nvGrpSpPr>
        <p:grpSpPr>
          <a:xfrm>
            <a:off x="3989388" y="1341438"/>
            <a:ext cx="1128712" cy="1201737"/>
            <a:chOff x="1244" y="846"/>
            <a:chExt cx="711" cy="757"/>
          </a:xfrm>
        </p:grpSpPr>
        <p:sp>
          <p:nvSpPr>
            <p:cNvPr id="114753" name="Rectangle 136"/>
            <p:cNvSpPr/>
            <p:nvPr/>
          </p:nvSpPr>
          <p:spPr>
            <a:xfrm>
              <a:off x="1244" y="881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754" name="Line 137"/>
            <p:cNvSpPr/>
            <p:nvPr/>
          </p:nvSpPr>
          <p:spPr>
            <a:xfrm>
              <a:off x="1244" y="111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55" name="Line 138"/>
            <p:cNvSpPr/>
            <p:nvPr/>
          </p:nvSpPr>
          <p:spPr>
            <a:xfrm>
              <a:off x="1244" y="1343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56" name="Line 139"/>
            <p:cNvSpPr/>
            <p:nvPr/>
          </p:nvSpPr>
          <p:spPr>
            <a:xfrm>
              <a:off x="1479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57" name="Line 140"/>
            <p:cNvSpPr/>
            <p:nvPr/>
          </p:nvSpPr>
          <p:spPr>
            <a:xfrm>
              <a:off x="1715" y="881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11149" name="Text Box 141"/>
            <p:cNvSpPr txBox="1">
              <a:spLocks noChangeArrowheads="1"/>
            </p:cNvSpPr>
            <p:nvPr/>
          </p:nvSpPr>
          <p:spPr bwMode="auto">
            <a:xfrm>
              <a:off x="1289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50" name="Text Box 142"/>
            <p:cNvSpPr txBox="1">
              <a:spLocks noChangeArrowheads="1"/>
            </p:cNvSpPr>
            <p:nvPr/>
          </p:nvSpPr>
          <p:spPr bwMode="auto">
            <a:xfrm>
              <a:off x="1273" y="10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51" name="Text Box 143"/>
            <p:cNvSpPr txBox="1">
              <a:spLocks noChangeArrowheads="1"/>
            </p:cNvSpPr>
            <p:nvPr/>
          </p:nvSpPr>
          <p:spPr bwMode="auto">
            <a:xfrm>
              <a:off x="1516" y="1071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52" name="Text Box 144"/>
            <p:cNvSpPr txBox="1">
              <a:spLocks noChangeArrowheads="1"/>
            </p:cNvSpPr>
            <p:nvPr/>
          </p:nvSpPr>
          <p:spPr bwMode="auto">
            <a:xfrm>
              <a:off x="1743" y="10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53" name="Text Box 145"/>
            <p:cNvSpPr txBox="1">
              <a:spLocks noChangeArrowheads="1"/>
            </p:cNvSpPr>
            <p:nvPr/>
          </p:nvSpPr>
          <p:spPr bwMode="auto">
            <a:xfrm>
              <a:off x="1739" y="129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54" name="Text Box 146"/>
            <p:cNvSpPr txBox="1">
              <a:spLocks noChangeArrowheads="1"/>
            </p:cNvSpPr>
            <p:nvPr/>
          </p:nvSpPr>
          <p:spPr bwMode="auto">
            <a:xfrm>
              <a:off x="1527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55" name="Text Box 147"/>
            <p:cNvSpPr txBox="1">
              <a:spLocks noChangeArrowheads="1"/>
            </p:cNvSpPr>
            <p:nvPr/>
          </p:nvSpPr>
          <p:spPr bwMode="auto">
            <a:xfrm>
              <a:off x="1273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56" name="Text Box 148"/>
            <p:cNvSpPr txBox="1">
              <a:spLocks noChangeArrowheads="1"/>
            </p:cNvSpPr>
            <p:nvPr/>
          </p:nvSpPr>
          <p:spPr bwMode="auto">
            <a:xfrm>
              <a:off x="1743" y="8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11157" name="Line 149"/>
          <p:cNvSpPr/>
          <p:nvPr/>
        </p:nvSpPr>
        <p:spPr>
          <a:xfrm>
            <a:off x="4495800" y="2492375"/>
            <a:ext cx="503238" cy="2889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158" name="Line 150"/>
          <p:cNvSpPr/>
          <p:nvPr/>
        </p:nvSpPr>
        <p:spPr>
          <a:xfrm>
            <a:off x="4927600" y="2492375"/>
            <a:ext cx="1800225" cy="2889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162" name="Text Box 154"/>
          <p:cNvSpPr txBox="1">
            <a:spLocks noChangeArrowheads="1"/>
          </p:cNvSpPr>
          <p:nvPr/>
        </p:nvSpPr>
        <p:spPr bwMode="auto">
          <a:xfrm>
            <a:off x="5070475" y="169862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11041" name="Group 33"/>
          <p:cNvGrpSpPr/>
          <p:nvPr/>
        </p:nvGrpSpPr>
        <p:grpSpPr>
          <a:xfrm>
            <a:off x="4424363" y="2730500"/>
            <a:ext cx="1128712" cy="1201738"/>
            <a:chOff x="700" y="1721"/>
            <a:chExt cx="711" cy="757"/>
          </a:xfrm>
        </p:grpSpPr>
        <p:sp>
          <p:nvSpPr>
            <p:cNvPr id="114770" name="Rectangle 34"/>
            <p:cNvSpPr/>
            <p:nvPr/>
          </p:nvSpPr>
          <p:spPr>
            <a:xfrm>
              <a:off x="700" y="1756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771" name="Line 35"/>
            <p:cNvSpPr/>
            <p:nvPr/>
          </p:nvSpPr>
          <p:spPr>
            <a:xfrm>
              <a:off x="700" y="1987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72" name="Line 36"/>
            <p:cNvSpPr/>
            <p:nvPr/>
          </p:nvSpPr>
          <p:spPr>
            <a:xfrm>
              <a:off x="700" y="2218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73" name="Line 37"/>
            <p:cNvSpPr/>
            <p:nvPr/>
          </p:nvSpPr>
          <p:spPr>
            <a:xfrm>
              <a:off x="935" y="1756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74" name="Line 38"/>
            <p:cNvSpPr/>
            <p:nvPr/>
          </p:nvSpPr>
          <p:spPr>
            <a:xfrm>
              <a:off x="1171" y="1756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11047" name="Text Box 39"/>
            <p:cNvSpPr txBox="1">
              <a:spLocks noChangeArrowheads="1"/>
            </p:cNvSpPr>
            <p:nvPr/>
          </p:nvSpPr>
          <p:spPr bwMode="auto">
            <a:xfrm>
              <a:off x="972" y="172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4776" name="Text Box 40"/>
            <p:cNvSpPr txBox="1"/>
            <p:nvPr/>
          </p:nvSpPr>
          <p:spPr>
            <a:xfrm>
              <a:off x="729" y="1963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77" name="Text Box 41"/>
            <p:cNvSpPr txBox="1"/>
            <p:nvPr/>
          </p:nvSpPr>
          <p:spPr>
            <a:xfrm>
              <a:off x="972" y="1962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78" name="Text Box 42"/>
            <p:cNvSpPr txBox="1"/>
            <p:nvPr/>
          </p:nvSpPr>
          <p:spPr>
            <a:xfrm>
              <a:off x="1199" y="1947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79" name="Text Box 43"/>
            <p:cNvSpPr txBox="1"/>
            <p:nvPr/>
          </p:nvSpPr>
          <p:spPr>
            <a:xfrm>
              <a:off x="1195" y="217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80" name="Text Box 44"/>
            <p:cNvSpPr txBox="1"/>
            <p:nvPr/>
          </p:nvSpPr>
          <p:spPr>
            <a:xfrm>
              <a:off x="983" y="2190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81" name="Text Box 45"/>
            <p:cNvSpPr txBox="1"/>
            <p:nvPr/>
          </p:nvSpPr>
          <p:spPr>
            <a:xfrm>
              <a:off x="729" y="2190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811054" name="Text Box 46"/>
            <p:cNvSpPr txBox="1">
              <a:spLocks noChangeArrowheads="1"/>
            </p:cNvSpPr>
            <p:nvPr/>
          </p:nvSpPr>
          <p:spPr bwMode="auto">
            <a:xfrm>
              <a:off x="1199" y="172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11055" name="Group 47"/>
          <p:cNvGrpSpPr/>
          <p:nvPr/>
        </p:nvGrpSpPr>
        <p:grpSpPr>
          <a:xfrm>
            <a:off x="6175375" y="2708275"/>
            <a:ext cx="1128713" cy="1201738"/>
            <a:chOff x="1803" y="1707"/>
            <a:chExt cx="711" cy="757"/>
          </a:xfrm>
        </p:grpSpPr>
        <p:sp>
          <p:nvSpPr>
            <p:cNvPr id="114784" name="Rectangle 48"/>
            <p:cNvSpPr/>
            <p:nvPr/>
          </p:nvSpPr>
          <p:spPr>
            <a:xfrm>
              <a:off x="1803" y="1742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785" name="Line 49"/>
            <p:cNvSpPr/>
            <p:nvPr/>
          </p:nvSpPr>
          <p:spPr>
            <a:xfrm>
              <a:off x="1803" y="1973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86" name="Line 50"/>
            <p:cNvSpPr/>
            <p:nvPr/>
          </p:nvSpPr>
          <p:spPr>
            <a:xfrm>
              <a:off x="1803" y="2204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87" name="Line 51"/>
            <p:cNvSpPr/>
            <p:nvPr/>
          </p:nvSpPr>
          <p:spPr>
            <a:xfrm>
              <a:off x="2038" y="1742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88" name="Line 52"/>
            <p:cNvSpPr/>
            <p:nvPr/>
          </p:nvSpPr>
          <p:spPr>
            <a:xfrm>
              <a:off x="2274" y="1742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789" name="Text Box 53"/>
            <p:cNvSpPr txBox="1"/>
            <p:nvPr/>
          </p:nvSpPr>
          <p:spPr>
            <a:xfrm>
              <a:off x="1848" y="1707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90" name="Text Box 54"/>
            <p:cNvSpPr txBox="1"/>
            <p:nvPr/>
          </p:nvSpPr>
          <p:spPr>
            <a:xfrm>
              <a:off x="1832" y="1949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91" name="Text Box 55"/>
            <p:cNvSpPr txBox="1"/>
            <p:nvPr/>
          </p:nvSpPr>
          <p:spPr>
            <a:xfrm>
              <a:off x="2075" y="1933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92" name="Text Box 56"/>
            <p:cNvSpPr txBox="1"/>
            <p:nvPr/>
          </p:nvSpPr>
          <p:spPr>
            <a:xfrm>
              <a:off x="2302" y="1933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93" name="Text Box 57"/>
            <p:cNvSpPr txBox="1"/>
            <p:nvPr/>
          </p:nvSpPr>
          <p:spPr>
            <a:xfrm>
              <a:off x="2298" y="2160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94" name="Text Box 58"/>
            <p:cNvSpPr txBox="1"/>
            <p:nvPr/>
          </p:nvSpPr>
          <p:spPr>
            <a:xfrm>
              <a:off x="2086" y="217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95" name="Text Box 59"/>
            <p:cNvSpPr txBox="1"/>
            <p:nvPr/>
          </p:nvSpPr>
          <p:spPr>
            <a:xfrm>
              <a:off x="1832" y="2176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796" name="Text Box 60"/>
            <p:cNvSpPr txBox="1"/>
            <p:nvPr/>
          </p:nvSpPr>
          <p:spPr>
            <a:xfrm>
              <a:off x="2061" y="1707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3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11069" name="Group 61"/>
          <p:cNvGrpSpPr/>
          <p:nvPr/>
        </p:nvGrpSpPr>
        <p:grpSpPr>
          <a:xfrm>
            <a:off x="5240338" y="4148138"/>
            <a:ext cx="1128712" cy="1203325"/>
            <a:chOff x="1214" y="2614"/>
            <a:chExt cx="711" cy="758"/>
          </a:xfrm>
        </p:grpSpPr>
        <p:sp>
          <p:nvSpPr>
            <p:cNvPr id="114798" name="Rectangle 62"/>
            <p:cNvSpPr/>
            <p:nvPr/>
          </p:nvSpPr>
          <p:spPr>
            <a:xfrm>
              <a:off x="1214" y="2650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799" name="Line 63"/>
            <p:cNvSpPr/>
            <p:nvPr/>
          </p:nvSpPr>
          <p:spPr>
            <a:xfrm>
              <a:off x="1214" y="2881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00" name="Line 64"/>
            <p:cNvSpPr/>
            <p:nvPr/>
          </p:nvSpPr>
          <p:spPr>
            <a:xfrm>
              <a:off x="1214" y="311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01" name="Line 65"/>
            <p:cNvSpPr/>
            <p:nvPr/>
          </p:nvSpPr>
          <p:spPr>
            <a:xfrm>
              <a:off x="1449" y="2650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02" name="Line 66"/>
            <p:cNvSpPr/>
            <p:nvPr/>
          </p:nvSpPr>
          <p:spPr>
            <a:xfrm>
              <a:off x="1685" y="2650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03" name="Text Box 67"/>
            <p:cNvSpPr txBox="1"/>
            <p:nvPr/>
          </p:nvSpPr>
          <p:spPr>
            <a:xfrm>
              <a:off x="1486" y="261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04" name="Text Box 68"/>
            <p:cNvSpPr txBox="1"/>
            <p:nvPr/>
          </p:nvSpPr>
          <p:spPr>
            <a:xfrm>
              <a:off x="1243" y="261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05" name="Text Box 69"/>
            <p:cNvSpPr txBox="1"/>
            <p:nvPr/>
          </p:nvSpPr>
          <p:spPr>
            <a:xfrm>
              <a:off x="1486" y="2840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06" name="Text Box 70"/>
            <p:cNvSpPr txBox="1"/>
            <p:nvPr/>
          </p:nvSpPr>
          <p:spPr>
            <a:xfrm>
              <a:off x="1713" y="284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07" name="Text Box 71"/>
            <p:cNvSpPr txBox="1"/>
            <p:nvPr/>
          </p:nvSpPr>
          <p:spPr>
            <a:xfrm>
              <a:off x="1709" y="3068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08" name="Text Box 72"/>
            <p:cNvSpPr txBox="1"/>
            <p:nvPr/>
          </p:nvSpPr>
          <p:spPr>
            <a:xfrm>
              <a:off x="1497" y="308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09" name="Text Box 73"/>
            <p:cNvSpPr txBox="1"/>
            <p:nvPr/>
          </p:nvSpPr>
          <p:spPr>
            <a:xfrm>
              <a:off x="1243" y="308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10" name="Text Box 74"/>
            <p:cNvSpPr txBox="1"/>
            <p:nvPr/>
          </p:nvSpPr>
          <p:spPr>
            <a:xfrm>
              <a:off x="1713" y="2615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3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11083" name="Group 75"/>
          <p:cNvGrpSpPr/>
          <p:nvPr/>
        </p:nvGrpSpPr>
        <p:grpSpPr>
          <a:xfrm>
            <a:off x="4281488" y="5588000"/>
            <a:ext cx="1128712" cy="1223963"/>
            <a:chOff x="610" y="3521"/>
            <a:chExt cx="711" cy="771"/>
          </a:xfrm>
        </p:grpSpPr>
        <p:sp>
          <p:nvSpPr>
            <p:cNvPr id="114812" name="Rectangle 76"/>
            <p:cNvSpPr/>
            <p:nvPr/>
          </p:nvSpPr>
          <p:spPr>
            <a:xfrm>
              <a:off x="610" y="3570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813" name="Line 77"/>
            <p:cNvSpPr/>
            <p:nvPr/>
          </p:nvSpPr>
          <p:spPr>
            <a:xfrm>
              <a:off x="610" y="3801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14" name="Line 78"/>
            <p:cNvSpPr/>
            <p:nvPr/>
          </p:nvSpPr>
          <p:spPr>
            <a:xfrm>
              <a:off x="610" y="4032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15" name="Line 79"/>
            <p:cNvSpPr/>
            <p:nvPr/>
          </p:nvSpPr>
          <p:spPr>
            <a:xfrm>
              <a:off x="845" y="3570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16" name="Line 80"/>
            <p:cNvSpPr/>
            <p:nvPr/>
          </p:nvSpPr>
          <p:spPr>
            <a:xfrm>
              <a:off x="1081" y="3570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17" name="Text Box 81"/>
            <p:cNvSpPr txBox="1"/>
            <p:nvPr/>
          </p:nvSpPr>
          <p:spPr>
            <a:xfrm>
              <a:off x="881" y="352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18" name="Text Box 82"/>
            <p:cNvSpPr txBox="1"/>
            <p:nvPr/>
          </p:nvSpPr>
          <p:spPr>
            <a:xfrm>
              <a:off x="639" y="352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19" name="Text Box 83"/>
            <p:cNvSpPr txBox="1"/>
            <p:nvPr/>
          </p:nvSpPr>
          <p:spPr>
            <a:xfrm>
              <a:off x="646" y="3776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20" name="Text Box 84"/>
            <p:cNvSpPr txBox="1"/>
            <p:nvPr/>
          </p:nvSpPr>
          <p:spPr>
            <a:xfrm>
              <a:off x="1109" y="376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21" name="Text Box 85"/>
            <p:cNvSpPr txBox="1"/>
            <p:nvPr/>
          </p:nvSpPr>
          <p:spPr>
            <a:xfrm>
              <a:off x="1105" y="3988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22" name="Text Box 86"/>
            <p:cNvSpPr txBox="1"/>
            <p:nvPr/>
          </p:nvSpPr>
          <p:spPr>
            <a:xfrm>
              <a:off x="893" y="400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23" name="Text Box 87"/>
            <p:cNvSpPr txBox="1"/>
            <p:nvPr/>
          </p:nvSpPr>
          <p:spPr>
            <a:xfrm>
              <a:off x="639" y="4004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24" name="Text Box 88"/>
            <p:cNvSpPr txBox="1"/>
            <p:nvPr/>
          </p:nvSpPr>
          <p:spPr>
            <a:xfrm>
              <a:off x="1109" y="3535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rPr>
                <a:t>3</a:t>
              </a:r>
              <a:endParaRPr lang="en-US" altLang="zh-CN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11097" name="Group 89"/>
          <p:cNvGrpSpPr/>
          <p:nvPr/>
        </p:nvGrpSpPr>
        <p:grpSpPr>
          <a:xfrm>
            <a:off x="6248400" y="5588000"/>
            <a:ext cx="1128713" cy="1203325"/>
            <a:chOff x="1849" y="3521"/>
            <a:chExt cx="711" cy="758"/>
          </a:xfrm>
        </p:grpSpPr>
        <p:sp>
          <p:nvSpPr>
            <p:cNvPr id="114826" name="Rectangle 90"/>
            <p:cNvSpPr/>
            <p:nvPr/>
          </p:nvSpPr>
          <p:spPr>
            <a:xfrm>
              <a:off x="1849" y="3557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b="1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827" name="Line 91"/>
            <p:cNvSpPr/>
            <p:nvPr/>
          </p:nvSpPr>
          <p:spPr>
            <a:xfrm>
              <a:off x="1849" y="3788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28" name="Line 92"/>
            <p:cNvSpPr/>
            <p:nvPr/>
          </p:nvSpPr>
          <p:spPr>
            <a:xfrm>
              <a:off x="1849" y="4019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29" name="Line 93"/>
            <p:cNvSpPr/>
            <p:nvPr/>
          </p:nvSpPr>
          <p:spPr>
            <a:xfrm>
              <a:off x="2084" y="3557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30" name="Line 94"/>
            <p:cNvSpPr/>
            <p:nvPr/>
          </p:nvSpPr>
          <p:spPr>
            <a:xfrm>
              <a:off x="2320" y="3557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31" name="Text Box 95"/>
            <p:cNvSpPr txBox="1"/>
            <p:nvPr/>
          </p:nvSpPr>
          <p:spPr>
            <a:xfrm>
              <a:off x="2106" y="352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2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32" name="Text Box 96"/>
            <p:cNvSpPr txBox="1"/>
            <p:nvPr/>
          </p:nvSpPr>
          <p:spPr>
            <a:xfrm>
              <a:off x="1878" y="352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33" name="Text Box 97"/>
            <p:cNvSpPr txBox="1"/>
            <p:nvPr/>
          </p:nvSpPr>
          <p:spPr>
            <a:xfrm>
              <a:off x="2106" y="3748"/>
              <a:ext cx="190" cy="28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8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34" name="Text Box 98"/>
            <p:cNvSpPr txBox="1"/>
            <p:nvPr/>
          </p:nvSpPr>
          <p:spPr>
            <a:xfrm>
              <a:off x="2348" y="3748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4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35" name="Text Box 99"/>
            <p:cNvSpPr txBox="1"/>
            <p:nvPr/>
          </p:nvSpPr>
          <p:spPr>
            <a:xfrm>
              <a:off x="2344" y="3975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5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36" name="Text Box 100"/>
            <p:cNvSpPr txBox="1"/>
            <p:nvPr/>
          </p:nvSpPr>
          <p:spPr>
            <a:xfrm>
              <a:off x="2106" y="3991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6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37" name="Text Box 101"/>
            <p:cNvSpPr txBox="1"/>
            <p:nvPr/>
          </p:nvSpPr>
          <p:spPr>
            <a:xfrm>
              <a:off x="1878" y="3748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7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  <p:sp>
          <p:nvSpPr>
            <p:cNvPr id="114838" name="Text Box 102"/>
            <p:cNvSpPr txBox="1"/>
            <p:nvPr/>
          </p:nvSpPr>
          <p:spPr>
            <a:xfrm>
              <a:off x="2348" y="3522"/>
              <a:ext cx="212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altLang="zh-CN" sz="2400" b="1" dirty="0">
                  <a:effectLst/>
                  <a:latin typeface="Times New Roman" panose="02020603050405020304" pitchFamily="18" charset="0"/>
                </a:rPr>
                <a:t>3</a:t>
              </a:r>
              <a:endParaRPr lang="en-US" altLang="zh-CN" sz="2400" b="1" dirty="0">
                <a:effectLst/>
                <a:latin typeface="Times New Roman" panose="02020603050405020304" pitchFamily="18" charset="0"/>
              </a:endParaRPr>
            </a:p>
          </p:txBody>
        </p:sp>
      </p:grpSp>
      <p:sp>
        <p:nvSpPr>
          <p:cNvPr id="811159" name="Line 151"/>
          <p:cNvSpPr/>
          <p:nvPr/>
        </p:nvSpPr>
        <p:spPr>
          <a:xfrm>
            <a:off x="5072063" y="3860800"/>
            <a:ext cx="720725" cy="3587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160" name="Line 152"/>
          <p:cNvSpPr/>
          <p:nvPr/>
        </p:nvSpPr>
        <p:spPr>
          <a:xfrm flipH="1">
            <a:off x="4856163" y="5083175"/>
            <a:ext cx="360362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161" name="Line 153"/>
          <p:cNvSpPr/>
          <p:nvPr/>
        </p:nvSpPr>
        <p:spPr>
          <a:xfrm>
            <a:off x="6369050" y="5011738"/>
            <a:ext cx="431800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166" name="Text Box 158"/>
          <p:cNvSpPr txBox="1">
            <a:spLocks noChangeArrowheads="1"/>
          </p:cNvSpPr>
          <p:nvPr/>
        </p:nvSpPr>
        <p:spPr bwMode="auto">
          <a:xfrm>
            <a:off x="5503863" y="30670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1167" name="Text Box 159"/>
          <p:cNvSpPr txBox="1">
            <a:spLocks noChangeArrowheads="1"/>
          </p:cNvSpPr>
          <p:nvPr/>
        </p:nvSpPr>
        <p:spPr bwMode="auto">
          <a:xfrm>
            <a:off x="7232650" y="305276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1168" name="Text Box 160"/>
          <p:cNvSpPr txBox="1">
            <a:spLocks noChangeArrowheads="1"/>
          </p:cNvSpPr>
          <p:nvPr/>
        </p:nvSpPr>
        <p:spPr bwMode="auto">
          <a:xfrm>
            <a:off x="6296025" y="44354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1169" name="Text Box 161"/>
          <p:cNvSpPr txBox="1">
            <a:spLocks noChangeArrowheads="1"/>
          </p:cNvSpPr>
          <p:nvPr/>
        </p:nvSpPr>
        <p:spPr bwMode="auto">
          <a:xfrm>
            <a:off x="5360988" y="593248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1170" name="Text Box 162"/>
          <p:cNvSpPr txBox="1">
            <a:spLocks noChangeArrowheads="1"/>
          </p:cNvSpPr>
          <p:nvPr/>
        </p:nvSpPr>
        <p:spPr bwMode="auto">
          <a:xfrm>
            <a:off x="7302500" y="593248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11203" name="Group 195"/>
          <p:cNvGrpSpPr/>
          <p:nvPr/>
        </p:nvGrpSpPr>
        <p:grpSpPr>
          <a:xfrm>
            <a:off x="822325" y="2781300"/>
            <a:ext cx="1128713" cy="1203325"/>
            <a:chOff x="836" y="1752"/>
            <a:chExt cx="711" cy="758"/>
          </a:xfrm>
        </p:grpSpPr>
        <p:sp>
          <p:nvSpPr>
            <p:cNvPr id="114848" name="Rectangle 167"/>
            <p:cNvSpPr/>
            <p:nvPr/>
          </p:nvSpPr>
          <p:spPr>
            <a:xfrm>
              <a:off x="836" y="1788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849" name="Line 168"/>
            <p:cNvSpPr/>
            <p:nvPr/>
          </p:nvSpPr>
          <p:spPr>
            <a:xfrm>
              <a:off x="836" y="2019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50" name="Line 169"/>
            <p:cNvSpPr/>
            <p:nvPr/>
          </p:nvSpPr>
          <p:spPr>
            <a:xfrm>
              <a:off x="836" y="2250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51" name="Line 170"/>
            <p:cNvSpPr/>
            <p:nvPr/>
          </p:nvSpPr>
          <p:spPr>
            <a:xfrm>
              <a:off x="1071" y="1788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52" name="Line 171"/>
            <p:cNvSpPr/>
            <p:nvPr/>
          </p:nvSpPr>
          <p:spPr>
            <a:xfrm>
              <a:off x="1307" y="1788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11180" name="Text Box 172"/>
            <p:cNvSpPr txBox="1">
              <a:spLocks noChangeArrowheads="1"/>
            </p:cNvSpPr>
            <p:nvPr/>
          </p:nvSpPr>
          <p:spPr bwMode="auto">
            <a:xfrm>
              <a:off x="881" y="197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81" name="Text Box 173"/>
            <p:cNvSpPr txBox="1">
              <a:spLocks noChangeArrowheads="1"/>
            </p:cNvSpPr>
            <p:nvPr/>
          </p:nvSpPr>
          <p:spPr bwMode="auto">
            <a:xfrm>
              <a:off x="1108" y="199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82" name="Text Box 174"/>
            <p:cNvSpPr txBox="1">
              <a:spLocks noChangeArrowheads="1"/>
            </p:cNvSpPr>
            <p:nvPr/>
          </p:nvSpPr>
          <p:spPr bwMode="auto">
            <a:xfrm>
              <a:off x="1108" y="1752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83" name="Text Box 175"/>
            <p:cNvSpPr txBox="1">
              <a:spLocks noChangeArrowheads="1"/>
            </p:cNvSpPr>
            <p:nvPr/>
          </p:nvSpPr>
          <p:spPr bwMode="auto">
            <a:xfrm>
              <a:off x="1335" y="197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84" name="Text Box 176"/>
            <p:cNvSpPr txBox="1">
              <a:spLocks noChangeArrowheads="1"/>
            </p:cNvSpPr>
            <p:nvPr/>
          </p:nvSpPr>
          <p:spPr bwMode="auto">
            <a:xfrm>
              <a:off x="1331" y="220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85" name="Text Box 177"/>
            <p:cNvSpPr txBox="1">
              <a:spLocks noChangeArrowheads="1"/>
            </p:cNvSpPr>
            <p:nvPr/>
          </p:nvSpPr>
          <p:spPr bwMode="auto">
            <a:xfrm>
              <a:off x="1119" y="22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86" name="Text Box 178"/>
            <p:cNvSpPr txBox="1">
              <a:spLocks noChangeArrowheads="1"/>
            </p:cNvSpPr>
            <p:nvPr/>
          </p:nvSpPr>
          <p:spPr bwMode="auto">
            <a:xfrm>
              <a:off x="865" y="22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87" name="Text Box 179"/>
            <p:cNvSpPr txBox="1">
              <a:spLocks noChangeArrowheads="1"/>
            </p:cNvSpPr>
            <p:nvPr/>
          </p:nvSpPr>
          <p:spPr bwMode="auto">
            <a:xfrm>
              <a:off x="1335" y="175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11188" name="Text Box 180"/>
          <p:cNvSpPr txBox="1">
            <a:spLocks noChangeArrowheads="1"/>
          </p:cNvSpPr>
          <p:nvPr/>
        </p:nvSpPr>
        <p:spPr bwMode="auto">
          <a:xfrm>
            <a:off x="1901825" y="312578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11206" name="Group 198"/>
          <p:cNvGrpSpPr/>
          <p:nvPr/>
        </p:nvGrpSpPr>
        <p:grpSpPr>
          <a:xfrm>
            <a:off x="2695575" y="2781300"/>
            <a:ext cx="1128713" cy="1203325"/>
            <a:chOff x="1698" y="1752"/>
            <a:chExt cx="711" cy="758"/>
          </a:xfrm>
        </p:grpSpPr>
        <p:sp>
          <p:nvSpPr>
            <p:cNvPr id="114863" name="Rectangle 181"/>
            <p:cNvSpPr/>
            <p:nvPr/>
          </p:nvSpPr>
          <p:spPr>
            <a:xfrm>
              <a:off x="1698" y="1788"/>
              <a:ext cx="706" cy="692"/>
            </a:xfrm>
            <a:prstGeom prst="rect">
              <a:avLst/>
            </a:prstGeom>
            <a:solidFill>
              <a:schemeClr val="accent1"/>
            </a:solidFill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864" name="Line 182"/>
            <p:cNvSpPr/>
            <p:nvPr/>
          </p:nvSpPr>
          <p:spPr>
            <a:xfrm>
              <a:off x="1698" y="2019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65" name="Line 183"/>
            <p:cNvSpPr/>
            <p:nvPr/>
          </p:nvSpPr>
          <p:spPr>
            <a:xfrm>
              <a:off x="1698" y="2250"/>
              <a:ext cx="70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66" name="Line 184"/>
            <p:cNvSpPr/>
            <p:nvPr/>
          </p:nvSpPr>
          <p:spPr>
            <a:xfrm>
              <a:off x="1933" y="1788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4867" name="Line 185"/>
            <p:cNvSpPr/>
            <p:nvPr/>
          </p:nvSpPr>
          <p:spPr>
            <a:xfrm>
              <a:off x="2169" y="1788"/>
              <a:ext cx="0" cy="692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11194" name="Text Box 186"/>
            <p:cNvSpPr txBox="1">
              <a:spLocks noChangeArrowheads="1"/>
            </p:cNvSpPr>
            <p:nvPr/>
          </p:nvSpPr>
          <p:spPr bwMode="auto">
            <a:xfrm>
              <a:off x="1743" y="175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95" name="Text Box 187"/>
            <p:cNvSpPr txBox="1">
              <a:spLocks noChangeArrowheads="1"/>
            </p:cNvSpPr>
            <p:nvPr/>
          </p:nvSpPr>
          <p:spPr bwMode="auto">
            <a:xfrm>
              <a:off x="1970" y="199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96" name="Text Box 188"/>
            <p:cNvSpPr txBox="1">
              <a:spLocks noChangeArrowheads="1"/>
            </p:cNvSpPr>
            <p:nvPr/>
          </p:nvSpPr>
          <p:spPr bwMode="auto">
            <a:xfrm>
              <a:off x="1970" y="1752"/>
              <a:ext cx="19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97" name="Text Box 189"/>
            <p:cNvSpPr txBox="1">
              <a:spLocks noChangeArrowheads="1"/>
            </p:cNvSpPr>
            <p:nvPr/>
          </p:nvSpPr>
          <p:spPr bwMode="auto">
            <a:xfrm>
              <a:off x="2197" y="197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98" name="Text Box 190"/>
            <p:cNvSpPr txBox="1">
              <a:spLocks noChangeArrowheads="1"/>
            </p:cNvSpPr>
            <p:nvPr/>
          </p:nvSpPr>
          <p:spPr bwMode="auto">
            <a:xfrm>
              <a:off x="2193" y="220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199" name="Text Box 191"/>
            <p:cNvSpPr txBox="1">
              <a:spLocks noChangeArrowheads="1"/>
            </p:cNvSpPr>
            <p:nvPr/>
          </p:nvSpPr>
          <p:spPr bwMode="auto">
            <a:xfrm>
              <a:off x="1981" y="222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200" name="Text Box 192"/>
            <p:cNvSpPr txBox="1">
              <a:spLocks noChangeArrowheads="1"/>
            </p:cNvSpPr>
            <p:nvPr/>
          </p:nvSpPr>
          <p:spPr bwMode="auto">
            <a:xfrm>
              <a:off x="1743" y="200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1201" name="Text Box 193"/>
            <p:cNvSpPr txBox="1">
              <a:spLocks noChangeArrowheads="1"/>
            </p:cNvSpPr>
            <p:nvPr/>
          </p:nvSpPr>
          <p:spPr bwMode="auto">
            <a:xfrm>
              <a:off x="2197" y="175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4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11202" name="Text Box 194"/>
          <p:cNvSpPr txBox="1">
            <a:spLocks noChangeArrowheads="1"/>
          </p:cNvSpPr>
          <p:nvPr/>
        </p:nvSpPr>
        <p:spPr bwMode="auto">
          <a:xfrm>
            <a:off x="3775075" y="312578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1204" name="Line 196"/>
          <p:cNvSpPr/>
          <p:nvPr/>
        </p:nvSpPr>
        <p:spPr>
          <a:xfrm flipH="1">
            <a:off x="1327150" y="2492375"/>
            <a:ext cx="647700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811205" name="Line 197"/>
          <p:cNvSpPr/>
          <p:nvPr/>
        </p:nvSpPr>
        <p:spPr>
          <a:xfrm>
            <a:off x="2695575" y="2492375"/>
            <a:ext cx="576263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2" name="文本框 1"/>
          <p:cNvSpPr txBox="1"/>
          <p:nvPr/>
        </p:nvSpPr>
        <p:spPr>
          <a:xfrm>
            <a:off x="7706569" y="303906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广度优先搜索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1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1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1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1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1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1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1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1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1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1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1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1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1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1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1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1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1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81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63" grpId="0"/>
      <p:bldP spid="811164" grpId="0"/>
      <p:bldP spid="811165" grpId="0"/>
      <p:bldP spid="811162" grpId="0"/>
      <p:bldP spid="811166" grpId="0"/>
      <p:bldP spid="811167" grpId="0"/>
      <p:bldP spid="811168" grpId="0"/>
      <p:bldP spid="811169" grpId="0"/>
      <p:bldP spid="811170" grpId="0"/>
      <p:bldP spid="811188" grpId="0"/>
      <p:bldP spid="811202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812800" y="910591"/>
            <a:ext cx="8785225" cy="5110698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基本思想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上述方法很难用于求解优化问题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分支界限策略可以有效地求解组合优化问题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思想：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发现优化解的一个界限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1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缩小解空间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提高求解的效率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举例说明分支界限策略的原理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6738" name="Text Box 4"/>
          <p:cNvSpPr txBox="1"/>
          <p:nvPr/>
        </p:nvSpPr>
        <p:spPr bwMode="auto">
          <a:xfrm>
            <a:off x="4215586" y="202248"/>
            <a:ext cx="2236510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分支界限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34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37808" y="1022351"/>
                <a:ext cx="4700270" cy="1899920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多阶段图搜索问题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 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多阶段图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输出</a:t>
                </a:r>
                <a:r>
                  <a:rPr lang="en-US" altLang="zh-CN" sz="24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:  </a:t>
                </a:r>
                <a:r>
                  <a:rPr lang="zh-CN" altLang="en-US" sz="24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2400" b="1" i="1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𝟎</m:t>
                    </m:r>
                  </m:oMath>
                </a14:m>
                <a:r>
                  <a:rPr lang="zh-CN" altLang="en-US" sz="24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2400" b="1" i="1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𝟑</m:t>
                    </m:r>
                  </m:oMath>
                </a14:m>
                <a:r>
                  <a:rPr lang="zh-CN" altLang="en-US" sz="24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的最短路径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0349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7808" y="1022351"/>
                <a:ext cx="4700270" cy="1899920"/>
              </a:xfrm>
              <a:blipFill rotWithShape="1">
                <a:blip r:embed="rId1"/>
                <a:stretch>
                  <a:fillRect l="-277" t="-669" r="-263" b="-1310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3534" name="Group 46"/>
          <p:cNvGrpSpPr/>
          <p:nvPr/>
        </p:nvGrpSpPr>
        <p:grpSpPr>
          <a:xfrm>
            <a:off x="957580" y="2859405"/>
            <a:ext cx="7423150" cy="3165475"/>
            <a:chOff x="580" y="1389"/>
            <a:chExt cx="4676" cy="1994"/>
          </a:xfrm>
        </p:grpSpPr>
        <p:sp>
          <p:nvSpPr>
            <p:cNvPr id="117764" name="Line 14"/>
            <p:cNvSpPr/>
            <p:nvPr/>
          </p:nvSpPr>
          <p:spPr>
            <a:xfrm flipV="1">
              <a:off x="1063" y="1842"/>
              <a:ext cx="1043" cy="54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65" name="Line 15"/>
            <p:cNvSpPr/>
            <p:nvPr/>
          </p:nvSpPr>
          <p:spPr>
            <a:xfrm flipV="1">
              <a:off x="1108" y="2478"/>
              <a:ext cx="1043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66" name="Line 16"/>
            <p:cNvSpPr/>
            <p:nvPr/>
          </p:nvSpPr>
          <p:spPr>
            <a:xfrm>
              <a:off x="1063" y="2523"/>
              <a:ext cx="1088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67" name="Line 17"/>
            <p:cNvSpPr/>
            <p:nvPr/>
          </p:nvSpPr>
          <p:spPr>
            <a:xfrm>
              <a:off x="2287" y="2478"/>
              <a:ext cx="1271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68" name="Line 18"/>
            <p:cNvSpPr/>
            <p:nvPr/>
          </p:nvSpPr>
          <p:spPr>
            <a:xfrm>
              <a:off x="2287" y="3067"/>
              <a:ext cx="1271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69" name="Line 19"/>
            <p:cNvSpPr/>
            <p:nvPr/>
          </p:nvSpPr>
          <p:spPr>
            <a:xfrm>
              <a:off x="2287" y="1842"/>
              <a:ext cx="1271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70" name="Line 20"/>
            <p:cNvSpPr/>
            <p:nvPr/>
          </p:nvSpPr>
          <p:spPr>
            <a:xfrm flipV="1">
              <a:off x="2242" y="1888"/>
              <a:ext cx="1361" cy="54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71" name="Line 21"/>
            <p:cNvSpPr/>
            <p:nvPr/>
          </p:nvSpPr>
          <p:spPr>
            <a:xfrm flipV="1">
              <a:off x="2242" y="2523"/>
              <a:ext cx="1361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72" name="Line 22"/>
            <p:cNvSpPr/>
            <p:nvPr/>
          </p:nvSpPr>
          <p:spPr>
            <a:xfrm>
              <a:off x="2242" y="1888"/>
              <a:ext cx="1361" cy="113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73" name="Line 23"/>
            <p:cNvSpPr/>
            <p:nvPr/>
          </p:nvSpPr>
          <p:spPr>
            <a:xfrm>
              <a:off x="3694" y="1842"/>
              <a:ext cx="1043" cy="54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74" name="Line 24"/>
            <p:cNvSpPr/>
            <p:nvPr/>
          </p:nvSpPr>
          <p:spPr>
            <a:xfrm>
              <a:off x="3739" y="2478"/>
              <a:ext cx="998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75" name="Line 25"/>
            <p:cNvSpPr/>
            <p:nvPr/>
          </p:nvSpPr>
          <p:spPr>
            <a:xfrm flipV="1">
              <a:off x="3739" y="2568"/>
              <a:ext cx="998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7776" name="Oval 6"/>
            <p:cNvSpPr/>
            <p:nvPr/>
          </p:nvSpPr>
          <p:spPr>
            <a:xfrm>
              <a:off x="927" y="2386"/>
              <a:ext cx="182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777" name="Oval 7"/>
            <p:cNvSpPr/>
            <p:nvPr/>
          </p:nvSpPr>
          <p:spPr>
            <a:xfrm>
              <a:off x="2106" y="1751"/>
              <a:ext cx="182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778" name="Oval 8"/>
            <p:cNvSpPr/>
            <p:nvPr/>
          </p:nvSpPr>
          <p:spPr>
            <a:xfrm>
              <a:off x="2107" y="2386"/>
              <a:ext cx="182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779" name="Oval 9"/>
            <p:cNvSpPr/>
            <p:nvPr/>
          </p:nvSpPr>
          <p:spPr>
            <a:xfrm>
              <a:off x="2106" y="2976"/>
              <a:ext cx="182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780" name="Oval 10"/>
            <p:cNvSpPr/>
            <p:nvPr/>
          </p:nvSpPr>
          <p:spPr>
            <a:xfrm>
              <a:off x="3556" y="1752"/>
              <a:ext cx="182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781" name="Oval 11"/>
            <p:cNvSpPr/>
            <p:nvPr/>
          </p:nvSpPr>
          <p:spPr>
            <a:xfrm>
              <a:off x="3557" y="2386"/>
              <a:ext cx="182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782" name="Oval 12"/>
            <p:cNvSpPr/>
            <p:nvPr/>
          </p:nvSpPr>
          <p:spPr>
            <a:xfrm>
              <a:off x="3556" y="2976"/>
              <a:ext cx="182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783" name="Oval 13"/>
            <p:cNvSpPr/>
            <p:nvPr/>
          </p:nvSpPr>
          <p:spPr>
            <a:xfrm>
              <a:off x="4691" y="2386"/>
              <a:ext cx="182" cy="182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351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580" y="2274"/>
                  <a:ext cx="418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03514" name="Text 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0" y="2274"/>
                  <a:ext cx="418" cy="361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3515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064" y="1389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𝟏𝟏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03515" name="Text 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64" y="1389"/>
                  <a:ext cx="521" cy="361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351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2015" y="2430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𝟏𝟐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03516" name="Text 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15" y="2430"/>
                  <a:ext cx="521" cy="361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351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015" y="3022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𝟏𝟑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03517" name="Text 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15" y="3022"/>
                  <a:ext cx="521" cy="361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3518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477" y="1389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𝟐𝟏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03518" name="Text 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77" y="1389"/>
                  <a:ext cx="521" cy="361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351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512" y="2067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𝟐𝟐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03519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12" y="2067"/>
                  <a:ext cx="521" cy="361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352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512" y="3022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𝟐𝟑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03520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12" y="3022"/>
                  <a:ext cx="521" cy="361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3521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838" y="2251"/>
                  <a:ext cx="418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03521" name="Text 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38" y="2251"/>
                  <a:ext cx="418" cy="361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3522" name="Text Box 34"/>
            <p:cNvSpPr txBox="1">
              <a:spLocks noChangeArrowheads="1"/>
            </p:cNvSpPr>
            <p:nvPr/>
          </p:nvSpPr>
          <p:spPr bwMode="auto">
            <a:xfrm>
              <a:off x="1363" y="184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23" name="Text Box 35"/>
            <p:cNvSpPr txBox="1">
              <a:spLocks noChangeArrowheads="1"/>
            </p:cNvSpPr>
            <p:nvPr/>
          </p:nvSpPr>
          <p:spPr bwMode="auto">
            <a:xfrm>
              <a:off x="1545" y="216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24" name="Text Box 36"/>
            <p:cNvSpPr txBox="1">
              <a:spLocks noChangeArrowheads="1"/>
            </p:cNvSpPr>
            <p:nvPr/>
          </p:nvSpPr>
          <p:spPr bwMode="auto">
            <a:xfrm>
              <a:off x="1290" y="261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25" name="Text Box 37"/>
            <p:cNvSpPr txBox="1">
              <a:spLocks noChangeArrowheads="1"/>
            </p:cNvSpPr>
            <p:nvPr/>
          </p:nvSpPr>
          <p:spPr bwMode="auto">
            <a:xfrm>
              <a:off x="2542" y="256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26" name="Text Box 38"/>
            <p:cNvSpPr txBox="1">
              <a:spLocks noChangeArrowheads="1"/>
            </p:cNvSpPr>
            <p:nvPr/>
          </p:nvSpPr>
          <p:spPr bwMode="auto">
            <a:xfrm>
              <a:off x="3132" y="216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27" name="Text Box 39"/>
            <p:cNvSpPr txBox="1">
              <a:spLocks noChangeArrowheads="1"/>
            </p:cNvSpPr>
            <p:nvPr/>
          </p:nvSpPr>
          <p:spPr bwMode="auto">
            <a:xfrm>
              <a:off x="2769" y="1525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28" name="Text Box 40"/>
            <p:cNvSpPr txBox="1">
              <a:spLocks noChangeArrowheads="1"/>
            </p:cNvSpPr>
            <p:nvPr/>
          </p:nvSpPr>
          <p:spPr bwMode="auto">
            <a:xfrm>
              <a:off x="2469" y="1842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29" name="Text Box 41"/>
            <p:cNvSpPr txBox="1">
              <a:spLocks noChangeArrowheads="1"/>
            </p:cNvSpPr>
            <p:nvPr/>
          </p:nvSpPr>
          <p:spPr bwMode="auto">
            <a:xfrm>
              <a:off x="2951" y="1797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30" name="Text Box 42"/>
            <p:cNvSpPr txBox="1">
              <a:spLocks noChangeArrowheads="1"/>
            </p:cNvSpPr>
            <p:nvPr/>
          </p:nvSpPr>
          <p:spPr bwMode="auto">
            <a:xfrm>
              <a:off x="2769" y="297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31" name="Text Box 43"/>
            <p:cNvSpPr txBox="1">
              <a:spLocks noChangeArrowheads="1"/>
            </p:cNvSpPr>
            <p:nvPr/>
          </p:nvSpPr>
          <p:spPr bwMode="auto">
            <a:xfrm>
              <a:off x="4102" y="1797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32" name="Text Box 44"/>
            <p:cNvSpPr txBox="1">
              <a:spLocks noChangeArrowheads="1"/>
            </p:cNvSpPr>
            <p:nvPr/>
          </p:nvSpPr>
          <p:spPr bwMode="auto">
            <a:xfrm>
              <a:off x="4039" y="216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3533" name="Text Box 45"/>
            <p:cNvSpPr txBox="1">
              <a:spLocks noChangeArrowheads="1"/>
            </p:cNvSpPr>
            <p:nvPr/>
          </p:nvSpPr>
          <p:spPr bwMode="auto">
            <a:xfrm>
              <a:off x="4175" y="274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5" name="Text Box 4"/>
          <p:cNvSpPr txBox="1"/>
          <p:nvPr/>
        </p:nvSpPr>
        <p:spPr bwMode="auto">
          <a:xfrm>
            <a:off x="4215586" y="202248"/>
            <a:ext cx="2236510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分支界限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487316" y="2276872"/>
            <a:ext cx="0" cy="4032448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863580" y="2276872"/>
            <a:ext cx="0" cy="4032448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7580815" y="2307667"/>
            <a:ext cx="0" cy="4032448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706186" y="6350893"/>
            <a:ext cx="15018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第一阶段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199407" y="6390319"/>
            <a:ext cx="15018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第二阶段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968732" y="6390318"/>
            <a:ext cx="15018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第三阶段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3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3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1" grpId="0" animBg="1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46"/>
          <p:cNvSpPr/>
          <p:nvPr/>
        </p:nvSpPr>
        <p:spPr>
          <a:xfrm>
            <a:off x="73025" y="71438"/>
            <a:ext cx="1974850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118786" name="Group 45"/>
          <p:cNvGrpSpPr/>
          <p:nvPr/>
        </p:nvGrpSpPr>
        <p:grpSpPr>
          <a:xfrm>
            <a:off x="4997451" y="229870"/>
            <a:ext cx="5265738" cy="2447925"/>
            <a:chOff x="2459" y="117"/>
            <a:chExt cx="3317" cy="1542"/>
          </a:xfrm>
        </p:grpSpPr>
        <p:sp>
          <p:nvSpPr>
            <p:cNvPr id="118787" name="Line 5"/>
            <p:cNvSpPr/>
            <p:nvPr/>
          </p:nvSpPr>
          <p:spPr>
            <a:xfrm flipV="1">
              <a:off x="2885" y="490"/>
              <a:ext cx="683" cy="3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88" name="Line 6"/>
            <p:cNvSpPr/>
            <p:nvPr/>
          </p:nvSpPr>
          <p:spPr>
            <a:xfrm flipV="1">
              <a:off x="2914" y="947"/>
              <a:ext cx="683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89" name="Line 7"/>
            <p:cNvSpPr/>
            <p:nvPr/>
          </p:nvSpPr>
          <p:spPr>
            <a:xfrm>
              <a:off x="2885" y="980"/>
              <a:ext cx="712" cy="35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0" name="Line 8"/>
            <p:cNvSpPr/>
            <p:nvPr/>
          </p:nvSpPr>
          <p:spPr>
            <a:xfrm>
              <a:off x="3686" y="947"/>
              <a:ext cx="833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1" name="Line 9"/>
            <p:cNvSpPr/>
            <p:nvPr/>
          </p:nvSpPr>
          <p:spPr>
            <a:xfrm>
              <a:off x="3686" y="1371"/>
              <a:ext cx="833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2" name="Line 10"/>
            <p:cNvSpPr/>
            <p:nvPr/>
          </p:nvSpPr>
          <p:spPr>
            <a:xfrm>
              <a:off x="3686" y="490"/>
              <a:ext cx="833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3" name="Line 11"/>
            <p:cNvSpPr/>
            <p:nvPr/>
          </p:nvSpPr>
          <p:spPr>
            <a:xfrm flipV="1">
              <a:off x="3657" y="523"/>
              <a:ext cx="891" cy="391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4" name="Line 12"/>
            <p:cNvSpPr/>
            <p:nvPr/>
          </p:nvSpPr>
          <p:spPr>
            <a:xfrm flipV="1">
              <a:off x="3657" y="980"/>
              <a:ext cx="891" cy="35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5" name="Line 13"/>
            <p:cNvSpPr/>
            <p:nvPr/>
          </p:nvSpPr>
          <p:spPr>
            <a:xfrm>
              <a:off x="3657" y="523"/>
              <a:ext cx="891" cy="81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6" name="Line 14"/>
            <p:cNvSpPr/>
            <p:nvPr/>
          </p:nvSpPr>
          <p:spPr>
            <a:xfrm>
              <a:off x="4608" y="490"/>
              <a:ext cx="683" cy="3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7" name="Line 15"/>
            <p:cNvSpPr/>
            <p:nvPr/>
          </p:nvSpPr>
          <p:spPr>
            <a:xfrm>
              <a:off x="4637" y="947"/>
              <a:ext cx="65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8" name="Line 16"/>
            <p:cNvSpPr/>
            <p:nvPr/>
          </p:nvSpPr>
          <p:spPr>
            <a:xfrm flipV="1">
              <a:off x="4637" y="1012"/>
              <a:ext cx="654" cy="35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18799" name="Oval 17"/>
            <p:cNvSpPr/>
            <p:nvPr/>
          </p:nvSpPr>
          <p:spPr>
            <a:xfrm>
              <a:off x="2796" y="881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800" name="Oval 18"/>
            <p:cNvSpPr/>
            <p:nvPr/>
          </p:nvSpPr>
          <p:spPr>
            <a:xfrm>
              <a:off x="3568" y="424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801" name="Oval 19"/>
            <p:cNvSpPr/>
            <p:nvPr/>
          </p:nvSpPr>
          <p:spPr>
            <a:xfrm>
              <a:off x="3568" y="881"/>
              <a:ext cx="120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802" name="Oval 20"/>
            <p:cNvSpPr/>
            <p:nvPr/>
          </p:nvSpPr>
          <p:spPr>
            <a:xfrm>
              <a:off x="3568" y="1305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803" name="Oval 21"/>
            <p:cNvSpPr/>
            <p:nvPr/>
          </p:nvSpPr>
          <p:spPr>
            <a:xfrm>
              <a:off x="4517" y="425"/>
              <a:ext cx="120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804" name="Oval 22"/>
            <p:cNvSpPr/>
            <p:nvPr/>
          </p:nvSpPr>
          <p:spPr>
            <a:xfrm>
              <a:off x="4518" y="881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805" name="Oval 23"/>
            <p:cNvSpPr/>
            <p:nvPr/>
          </p:nvSpPr>
          <p:spPr>
            <a:xfrm>
              <a:off x="4517" y="1305"/>
              <a:ext cx="120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806" name="Oval 24"/>
            <p:cNvSpPr/>
            <p:nvPr/>
          </p:nvSpPr>
          <p:spPr>
            <a:xfrm>
              <a:off x="5261" y="881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3081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459" y="716"/>
                  <a:ext cx="418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13081" name="Text 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59" y="716"/>
                  <a:ext cx="418" cy="361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308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512" y="119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𝟏𝟏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13082" name="Text 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12" y="119"/>
                  <a:ext cx="521" cy="361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3083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452" y="887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𝟏𝟐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13083" name="Text 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2" y="887"/>
                  <a:ext cx="521" cy="361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30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67" y="1298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𝟏𝟑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13084" name="Text 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7" y="1298"/>
                  <a:ext cx="521" cy="361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308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465" y="117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𝟐𝟏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13085" name="Text 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65" y="117"/>
                  <a:ext cx="521" cy="361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308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465" y="572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𝟐𝟐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13086" name="Text 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65" y="572"/>
                  <a:ext cx="521" cy="361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308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475" y="1298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𝟐𝟑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1308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5" y="1298"/>
                  <a:ext cx="521" cy="361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308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5358" y="709"/>
                  <a:ext cx="418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13088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58" y="709"/>
                  <a:ext cx="418" cy="361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3089" name="Text Box 33"/>
            <p:cNvSpPr txBox="1">
              <a:spLocks noChangeArrowheads="1"/>
            </p:cNvSpPr>
            <p:nvPr/>
          </p:nvSpPr>
          <p:spPr bwMode="auto">
            <a:xfrm>
              <a:off x="3081" y="4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0" name="Text Box 34"/>
            <p:cNvSpPr txBox="1">
              <a:spLocks noChangeArrowheads="1"/>
            </p:cNvSpPr>
            <p:nvPr/>
          </p:nvSpPr>
          <p:spPr bwMode="auto">
            <a:xfrm>
              <a:off x="3200" y="69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1" name="Text Box 35"/>
            <p:cNvSpPr txBox="1">
              <a:spLocks noChangeArrowheads="1"/>
            </p:cNvSpPr>
            <p:nvPr/>
          </p:nvSpPr>
          <p:spPr bwMode="auto">
            <a:xfrm>
              <a:off x="3033" y="106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2" name="Text Box 36"/>
            <p:cNvSpPr txBox="1">
              <a:spLocks noChangeArrowheads="1"/>
            </p:cNvSpPr>
            <p:nvPr/>
          </p:nvSpPr>
          <p:spPr bwMode="auto">
            <a:xfrm>
              <a:off x="3853" y="97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3" name="Text Box 37"/>
            <p:cNvSpPr txBox="1">
              <a:spLocks noChangeArrowheads="1"/>
            </p:cNvSpPr>
            <p:nvPr/>
          </p:nvSpPr>
          <p:spPr bwMode="auto">
            <a:xfrm>
              <a:off x="4240" y="70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4" name="Text Box 38"/>
            <p:cNvSpPr txBox="1">
              <a:spLocks noChangeArrowheads="1"/>
            </p:cNvSpPr>
            <p:nvPr/>
          </p:nvSpPr>
          <p:spPr bwMode="auto">
            <a:xfrm>
              <a:off x="4002" y="21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5" name="Text Box 39"/>
            <p:cNvSpPr txBox="1">
              <a:spLocks noChangeArrowheads="1"/>
            </p:cNvSpPr>
            <p:nvPr/>
          </p:nvSpPr>
          <p:spPr bwMode="auto">
            <a:xfrm>
              <a:off x="3806" y="47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6" name="Text Box 40"/>
            <p:cNvSpPr txBox="1">
              <a:spLocks noChangeArrowheads="1"/>
            </p:cNvSpPr>
            <p:nvPr/>
          </p:nvSpPr>
          <p:spPr bwMode="auto">
            <a:xfrm>
              <a:off x="4121" y="4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7" name="Text Box 41"/>
            <p:cNvSpPr txBox="1">
              <a:spLocks noChangeArrowheads="1"/>
            </p:cNvSpPr>
            <p:nvPr/>
          </p:nvSpPr>
          <p:spPr bwMode="auto">
            <a:xfrm>
              <a:off x="4002" y="129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8" name="Text Box 42"/>
            <p:cNvSpPr txBox="1">
              <a:spLocks noChangeArrowheads="1"/>
            </p:cNvSpPr>
            <p:nvPr/>
          </p:nvSpPr>
          <p:spPr bwMode="auto">
            <a:xfrm>
              <a:off x="4874" y="4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099" name="Text Box 43"/>
            <p:cNvSpPr txBox="1">
              <a:spLocks noChangeArrowheads="1"/>
            </p:cNvSpPr>
            <p:nvPr/>
          </p:nvSpPr>
          <p:spPr bwMode="auto">
            <a:xfrm>
              <a:off x="4833" y="70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13100" name="Text Box 44"/>
            <p:cNvSpPr txBox="1">
              <a:spLocks noChangeArrowheads="1"/>
            </p:cNvSpPr>
            <p:nvPr/>
          </p:nvSpPr>
          <p:spPr bwMode="auto">
            <a:xfrm>
              <a:off x="4873" y="11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13120" name="Line 64"/>
          <p:cNvSpPr/>
          <p:nvPr/>
        </p:nvSpPr>
        <p:spPr>
          <a:xfrm flipH="1">
            <a:off x="2338388" y="2565400"/>
            <a:ext cx="2087562" cy="10080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21" name="Line 65"/>
          <p:cNvSpPr/>
          <p:nvPr/>
        </p:nvSpPr>
        <p:spPr>
          <a:xfrm>
            <a:off x="4641850" y="2708275"/>
            <a:ext cx="0" cy="86518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22" name="Line 66"/>
          <p:cNvSpPr/>
          <p:nvPr/>
        </p:nvSpPr>
        <p:spPr>
          <a:xfrm>
            <a:off x="4930775" y="2565400"/>
            <a:ext cx="2087563" cy="10080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23" name="Line 67"/>
          <p:cNvSpPr/>
          <p:nvPr/>
        </p:nvSpPr>
        <p:spPr>
          <a:xfrm flipH="1">
            <a:off x="1617663" y="3860800"/>
            <a:ext cx="433387" cy="7921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24" name="Line 68"/>
          <p:cNvSpPr/>
          <p:nvPr/>
        </p:nvSpPr>
        <p:spPr>
          <a:xfrm flipH="1">
            <a:off x="4065588" y="3860800"/>
            <a:ext cx="433387" cy="7921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25" name="Line 69"/>
          <p:cNvSpPr/>
          <p:nvPr/>
        </p:nvSpPr>
        <p:spPr>
          <a:xfrm flipH="1">
            <a:off x="6657975" y="3860800"/>
            <a:ext cx="433388" cy="7921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26" name="Line 70"/>
          <p:cNvSpPr/>
          <p:nvPr/>
        </p:nvSpPr>
        <p:spPr>
          <a:xfrm>
            <a:off x="2409825" y="3789363"/>
            <a:ext cx="43180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27" name="Line 71"/>
          <p:cNvSpPr/>
          <p:nvPr/>
        </p:nvSpPr>
        <p:spPr>
          <a:xfrm>
            <a:off x="4859338" y="3789363"/>
            <a:ext cx="43180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28" name="Line 72"/>
          <p:cNvSpPr/>
          <p:nvPr/>
        </p:nvSpPr>
        <p:spPr>
          <a:xfrm>
            <a:off x="7378700" y="3789363"/>
            <a:ext cx="43180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29" name="Line 73"/>
          <p:cNvSpPr/>
          <p:nvPr/>
        </p:nvSpPr>
        <p:spPr>
          <a:xfrm>
            <a:off x="1546225" y="5013325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30" name="Line 74"/>
          <p:cNvSpPr/>
          <p:nvPr/>
        </p:nvSpPr>
        <p:spPr>
          <a:xfrm>
            <a:off x="2914650" y="5013325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31" name="Line 75"/>
          <p:cNvSpPr/>
          <p:nvPr/>
        </p:nvSpPr>
        <p:spPr>
          <a:xfrm>
            <a:off x="3994150" y="5013325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32" name="Line 76"/>
          <p:cNvSpPr/>
          <p:nvPr/>
        </p:nvSpPr>
        <p:spPr>
          <a:xfrm>
            <a:off x="5362575" y="5013325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33" name="Line 77"/>
          <p:cNvSpPr/>
          <p:nvPr/>
        </p:nvSpPr>
        <p:spPr>
          <a:xfrm>
            <a:off x="6515100" y="5013325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34" name="Line 78"/>
          <p:cNvSpPr/>
          <p:nvPr/>
        </p:nvSpPr>
        <p:spPr>
          <a:xfrm>
            <a:off x="7883525" y="5013325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3135" name="Text Box 79"/>
          <p:cNvSpPr txBox="1">
            <a:spLocks noChangeArrowheads="1"/>
          </p:cNvSpPr>
          <p:nvPr/>
        </p:nvSpPr>
        <p:spPr bwMode="auto">
          <a:xfrm>
            <a:off x="3128963" y="262096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36" name="Text Box 80"/>
          <p:cNvSpPr txBox="1">
            <a:spLocks noChangeArrowheads="1"/>
          </p:cNvSpPr>
          <p:nvPr/>
        </p:nvSpPr>
        <p:spPr bwMode="auto">
          <a:xfrm>
            <a:off x="4640263" y="283686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37" name="Text Box 81"/>
          <p:cNvSpPr txBox="1">
            <a:spLocks noChangeArrowheads="1"/>
          </p:cNvSpPr>
          <p:nvPr/>
        </p:nvSpPr>
        <p:spPr bwMode="auto">
          <a:xfrm>
            <a:off x="5648325" y="254952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38" name="Text Box 82"/>
          <p:cNvSpPr txBox="1">
            <a:spLocks noChangeArrowheads="1"/>
          </p:cNvSpPr>
          <p:nvPr/>
        </p:nvSpPr>
        <p:spPr bwMode="auto">
          <a:xfrm>
            <a:off x="1546225" y="39179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39" name="Text Box 83"/>
          <p:cNvSpPr txBox="1">
            <a:spLocks noChangeArrowheads="1"/>
          </p:cNvSpPr>
          <p:nvPr/>
        </p:nvSpPr>
        <p:spPr bwMode="auto">
          <a:xfrm>
            <a:off x="2554288" y="39179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0" name="Text Box 84"/>
          <p:cNvSpPr txBox="1">
            <a:spLocks noChangeArrowheads="1"/>
          </p:cNvSpPr>
          <p:nvPr/>
        </p:nvSpPr>
        <p:spPr bwMode="auto">
          <a:xfrm>
            <a:off x="3992563" y="39179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1" name="Text Box 85"/>
          <p:cNvSpPr txBox="1">
            <a:spLocks noChangeArrowheads="1"/>
          </p:cNvSpPr>
          <p:nvPr/>
        </p:nvSpPr>
        <p:spPr bwMode="auto">
          <a:xfrm>
            <a:off x="5002213" y="39179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2" name="Text Box 86"/>
          <p:cNvSpPr txBox="1">
            <a:spLocks noChangeArrowheads="1"/>
          </p:cNvSpPr>
          <p:nvPr/>
        </p:nvSpPr>
        <p:spPr bwMode="auto">
          <a:xfrm>
            <a:off x="6584950" y="39179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3" name="Text Box 87"/>
          <p:cNvSpPr txBox="1">
            <a:spLocks noChangeArrowheads="1"/>
          </p:cNvSpPr>
          <p:nvPr/>
        </p:nvSpPr>
        <p:spPr bwMode="auto">
          <a:xfrm>
            <a:off x="7593013" y="39179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4" name="Text Box 88"/>
          <p:cNvSpPr txBox="1">
            <a:spLocks noChangeArrowheads="1"/>
          </p:cNvSpPr>
          <p:nvPr/>
        </p:nvSpPr>
        <p:spPr bwMode="auto">
          <a:xfrm>
            <a:off x="1255713" y="52133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5" name="Text Box 89"/>
          <p:cNvSpPr txBox="1">
            <a:spLocks noChangeArrowheads="1"/>
          </p:cNvSpPr>
          <p:nvPr/>
        </p:nvSpPr>
        <p:spPr bwMode="auto">
          <a:xfrm>
            <a:off x="3706813" y="52133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6" name="Text Box 90"/>
          <p:cNvSpPr txBox="1">
            <a:spLocks noChangeArrowheads="1"/>
          </p:cNvSpPr>
          <p:nvPr/>
        </p:nvSpPr>
        <p:spPr bwMode="auto">
          <a:xfrm>
            <a:off x="2624138" y="52133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7" name="Text Box 91"/>
          <p:cNvSpPr txBox="1">
            <a:spLocks noChangeArrowheads="1"/>
          </p:cNvSpPr>
          <p:nvPr/>
        </p:nvSpPr>
        <p:spPr bwMode="auto">
          <a:xfrm>
            <a:off x="5072063" y="52133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8" name="Text Box 92"/>
          <p:cNvSpPr txBox="1">
            <a:spLocks noChangeArrowheads="1"/>
          </p:cNvSpPr>
          <p:nvPr/>
        </p:nvSpPr>
        <p:spPr bwMode="auto">
          <a:xfrm>
            <a:off x="6224588" y="52133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49" name="Text Box 93"/>
          <p:cNvSpPr txBox="1">
            <a:spLocks noChangeArrowheads="1"/>
          </p:cNvSpPr>
          <p:nvPr/>
        </p:nvSpPr>
        <p:spPr bwMode="auto">
          <a:xfrm>
            <a:off x="7593013" y="52133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04" name="Oval 48"/>
          <p:cNvSpPr>
            <a:spLocks noChangeArrowheads="1"/>
          </p:cNvSpPr>
          <p:nvPr/>
        </p:nvSpPr>
        <p:spPr bwMode="auto">
          <a:xfrm>
            <a:off x="4425950" y="227647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05" name="Oval 49"/>
          <p:cNvSpPr>
            <a:spLocks noChangeArrowheads="1"/>
          </p:cNvSpPr>
          <p:nvPr/>
        </p:nvSpPr>
        <p:spPr bwMode="auto">
          <a:xfrm>
            <a:off x="4425950" y="3500438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0" name="Oval 54"/>
          <p:cNvSpPr>
            <a:spLocks noChangeArrowheads="1"/>
          </p:cNvSpPr>
          <p:nvPr/>
        </p:nvSpPr>
        <p:spPr bwMode="auto">
          <a:xfrm>
            <a:off x="1978025" y="3500438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11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5" name="Oval 59"/>
          <p:cNvSpPr>
            <a:spLocks noChangeArrowheads="1"/>
          </p:cNvSpPr>
          <p:nvPr/>
        </p:nvSpPr>
        <p:spPr bwMode="auto">
          <a:xfrm>
            <a:off x="6946900" y="3500438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06" name="Oval 50"/>
          <p:cNvSpPr>
            <a:spLocks noChangeArrowheads="1"/>
          </p:cNvSpPr>
          <p:nvPr/>
        </p:nvSpPr>
        <p:spPr bwMode="auto">
          <a:xfrm>
            <a:off x="5073650" y="4579938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22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07" name="Oval 51"/>
          <p:cNvSpPr>
            <a:spLocks noChangeArrowheads="1"/>
          </p:cNvSpPr>
          <p:nvPr/>
        </p:nvSpPr>
        <p:spPr bwMode="auto">
          <a:xfrm>
            <a:off x="3778250" y="4579938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21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1" name="Oval 55"/>
          <p:cNvSpPr>
            <a:spLocks noChangeArrowheads="1"/>
          </p:cNvSpPr>
          <p:nvPr/>
        </p:nvSpPr>
        <p:spPr bwMode="auto">
          <a:xfrm>
            <a:off x="2625725" y="4579938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2" name="Oval 56"/>
          <p:cNvSpPr>
            <a:spLocks noChangeArrowheads="1"/>
          </p:cNvSpPr>
          <p:nvPr/>
        </p:nvSpPr>
        <p:spPr bwMode="auto">
          <a:xfrm>
            <a:off x="1330325" y="4579938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21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6" name="Oval 60"/>
          <p:cNvSpPr>
            <a:spLocks noChangeArrowheads="1"/>
          </p:cNvSpPr>
          <p:nvPr/>
        </p:nvSpPr>
        <p:spPr bwMode="auto">
          <a:xfrm>
            <a:off x="7594600" y="4579938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7" name="Oval 61"/>
          <p:cNvSpPr>
            <a:spLocks noChangeArrowheads="1"/>
          </p:cNvSpPr>
          <p:nvPr/>
        </p:nvSpPr>
        <p:spPr bwMode="auto">
          <a:xfrm>
            <a:off x="6299200" y="4579938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22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08" name="Oval 52"/>
          <p:cNvSpPr>
            <a:spLocks noChangeArrowheads="1"/>
          </p:cNvSpPr>
          <p:nvPr/>
        </p:nvSpPr>
        <p:spPr bwMode="auto">
          <a:xfrm>
            <a:off x="3778250" y="587692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09" name="Oval 53"/>
          <p:cNvSpPr>
            <a:spLocks noChangeArrowheads="1"/>
          </p:cNvSpPr>
          <p:nvPr/>
        </p:nvSpPr>
        <p:spPr bwMode="auto">
          <a:xfrm>
            <a:off x="5146675" y="587692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3" name="Oval 57"/>
          <p:cNvSpPr>
            <a:spLocks noChangeArrowheads="1"/>
          </p:cNvSpPr>
          <p:nvPr/>
        </p:nvSpPr>
        <p:spPr bwMode="auto">
          <a:xfrm>
            <a:off x="1330325" y="587692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4" name="Oval 58"/>
          <p:cNvSpPr>
            <a:spLocks noChangeArrowheads="1"/>
          </p:cNvSpPr>
          <p:nvPr/>
        </p:nvSpPr>
        <p:spPr bwMode="auto">
          <a:xfrm>
            <a:off x="2698750" y="587692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8" name="Oval 62"/>
          <p:cNvSpPr>
            <a:spLocks noChangeArrowheads="1"/>
          </p:cNvSpPr>
          <p:nvPr/>
        </p:nvSpPr>
        <p:spPr bwMode="auto">
          <a:xfrm>
            <a:off x="6299200" y="587692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19" name="Oval 63"/>
          <p:cNvSpPr>
            <a:spLocks noChangeArrowheads="1"/>
          </p:cNvSpPr>
          <p:nvPr/>
        </p:nvSpPr>
        <p:spPr bwMode="auto">
          <a:xfrm>
            <a:off x="7667625" y="587692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3151" name="Rectangle 95"/>
          <p:cNvSpPr>
            <a:spLocks noChangeArrowheads="1"/>
          </p:cNvSpPr>
          <p:nvPr/>
        </p:nvSpPr>
        <p:spPr bwMode="auto">
          <a:xfrm>
            <a:off x="354330" y="1385253"/>
            <a:ext cx="3384550" cy="719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3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iti SC Light" panose="02000000000000000000" charset="-122"/>
              <a:ea typeface="Heiti SC Light" panose="02000000000000000000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3491" name="Rectangle 3"/>
              <p:cNvSpPr>
                <a:spLocks noGrp="1" noChangeArrowheads="1"/>
              </p:cNvSpPr>
              <p:nvPr/>
            </p:nvSpPr>
            <p:spPr>
              <a:xfrm>
                <a:off x="330200" y="736600"/>
                <a:ext cx="3738880" cy="1793240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多阶段图搜索问题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 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多阶段图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输出</a:t>
                </a:r>
                <a:r>
                  <a:rPr lang="en-US" altLang="zh-CN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:  </a:t>
                </a:r>
                <a:r>
                  <a:rPr lang="zh-CN" altLang="en-US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800" b="1" i="1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𝟎</m:t>
                    </m:r>
                  </m:oMath>
                </a14:m>
                <a:r>
                  <a:rPr lang="zh-CN" altLang="en-US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8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800" b="1" i="1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𝟑</m:t>
                    </m:r>
                  </m:oMath>
                </a14:m>
                <a:r>
                  <a:rPr lang="zh-CN" altLang="en-US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的最短路径</a:t>
                </a:r>
                <a:endParaRPr lang="zh-CN" altLang="en-US" sz="1800" b="1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lvl="0" algn="l" defTabSz="914400" rtl="0" eaLnBrk="1" fontAlgn="base" latinLnBrk="0" hangingPunct="1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问题的树表示（广度优先）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03491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00" y="736600"/>
                <a:ext cx="3738880" cy="1793240"/>
              </a:xfrm>
              <a:prstGeom prst="rect">
                <a:avLst/>
              </a:prstGeom>
              <a:blipFill rotWithShape="1">
                <a:blip r:embed="rId9"/>
                <a:stretch>
                  <a:fillRect l="-340" t="-708" r="-340" b="-5382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 Box 4"/>
          <p:cNvSpPr txBox="1"/>
          <p:nvPr/>
        </p:nvSpPr>
        <p:spPr bwMode="auto">
          <a:xfrm>
            <a:off x="4215586" y="202248"/>
            <a:ext cx="2236510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分支界限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4" name="Text Box 93"/>
          <p:cNvSpPr txBox="1">
            <a:spLocks noChangeArrowheads="1"/>
          </p:cNvSpPr>
          <p:nvPr/>
        </p:nvSpPr>
        <p:spPr bwMode="auto">
          <a:xfrm>
            <a:off x="576331" y="6308725"/>
            <a:ext cx="1470274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代价</a:t>
            </a: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=10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6" name="Text Box 93"/>
          <p:cNvSpPr txBox="1">
            <a:spLocks noChangeArrowheads="1"/>
          </p:cNvSpPr>
          <p:nvPr/>
        </p:nvSpPr>
        <p:spPr bwMode="auto">
          <a:xfrm>
            <a:off x="2554288" y="6338512"/>
            <a:ext cx="569387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=5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7" name="Text Box 93"/>
          <p:cNvSpPr txBox="1">
            <a:spLocks noChangeArrowheads="1"/>
          </p:cNvSpPr>
          <p:nvPr/>
        </p:nvSpPr>
        <p:spPr bwMode="auto">
          <a:xfrm>
            <a:off x="3618101" y="6338512"/>
            <a:ext cx="72911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=11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8" name="Text Box 93"/>
          <p:cNvSpPr txBox="1">
            <a:spLocks noChangeArrowheads="1"/>
          </p:cNvSpPr>
          <p:nvPr/>
        </p:nvSpPr>
        <p:spPr bwMode="auto">
          <a:xfrm>
            <a:off x="4997451" y="6338512"/>
            <a:ext cx="569387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=7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Text Box 93"/>
          <p:cNvSpPr txBox="1">
            <a:spLocks noChangeArrowheads="1"/>
          </p:cNvSpPr>
          <p:nvPr/>
        </p:nvSpPr>
        <p:spPr bwMode="auto">
          <a:xfrm>
            <a:off x="6150353" y="6315984"/>
            <a:ext cx="569387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=5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0" name="Text Box 93"/>
          <p:cNvSpPr txBox="1">
            <a:spLocks noChangeArrowheads="1"/>
          </p:cNvSpPr>
          <p:nvPr/>
        </p:nvSpPr>
        <p:spPr bwMode="auto">
          <a:xfrm>
            <a:off x="7526465" y="6336040"/>
            <a:ext cx="748923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=10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1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1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1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1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1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1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1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1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1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1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1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1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1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1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1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1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1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1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1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1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1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1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1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81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1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1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81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81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81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81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81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81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81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81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81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81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81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1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81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81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81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81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81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81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135" grpId="0"/>
      <p:bldP spid="813136" grpId="0"/>
      <p:bldP spid="813137" grpId="0"/>
      <p:bldP spid="813138" grpId="0"/>
      <p:bldP spid="813139" grpId="0"/>
      <p:bldP spid="813140" grpId="0"/>
      <p:bldP spid="813141" grpId="0"/>
      <p:bldP spid="813142" grpId="0"/>
      <p:bldP spid="813143" grpId="0"/>
      <p:bldP spid="813144" grpId="0"/>
      <p:bldP spid="813145" grpId="0"/>
      <p:bldP spid="813146" grpId="0"/>
      <p:bldP spid="813147" grpId="0"/>
      <p:bldP spid="813148" grpId="0"/>
      <p:bldP spid="813149" grpId="0"/>
      <p:bldP spid="813104" grpId="0" animBg="1"/>
      <p:bldP spid="813105" grpId="0" animBg="1"/>
      <p:bldP spid="813110" grpId="0" animBg="1"/>
      <p:bldP spid="813115" grpId="0" animBg="1"/>
      <p:bldP spid="813106" grpId="0" animBg="1"/>
      <p:bldP spid="813107" grpId="0" animBg="1"/>
      <p:bldP spid="813111" grpId="0" animBg="1"/>
      <p:bldP spid="813112" grpId="0" animBg="1"/>
      <p:bldP spid="813116" grpId="0" animBg="1"/>
      <p:bldP spid="813117" grpId="0" animBg="1"/>
      <p:bldP spid="813108" grpId="0" animBg="1"/>
      <p:bldP spid="813109" grpId="0" animBg="1"/>
      <p:bldP spid="813113" grpId="0" animBg="1"/>
      <p:bldP spid="813114" grpId="0" animBg="1"/>
      <p:bldP spid="813118" grpId="0" animBg="1"/>
      <p:bldP spid="813119" grpId="0" animBg="1"/>
      <p:bldP spid="94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930" y="1357843"/>
            <a:ext cx="6696075" cy="4735453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11.1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暴力美学：搜索漫谈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11.2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深度优先与广度优先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11.3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搜索的优化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11.4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剪枝方法论与人员安排问题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11.5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旅行商问题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11.6 A*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算法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-2152" y="437416"/>
            <a:ext cx="10186211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1199" y="5882980"/>
            <a:ext cx="143985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向上回溯</a:t>
            </a:r>
            <a:endParaRPr lang="zh-CN" altLang="en-US" sz="24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0833" name="Rectangle 4"/>
          <p:cNvSpPr/>
          <p:nvPr/>
        </p:nvSpPr>
        <p:spPr>
          <a:xfrm>
            <a:off x="73025" y="71438"/>
            <a:ext cx="1974850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814126" name="Line 46"/>
          <p:cNvSpPr/>
          <p:nvPr/>
        </p:nvSpPr>
        <p:spPr>
          <a:xfrm flipH="1">
            <a:off x="2969260" y="2635568"/>
            <a:ext cx="2087563" cy="10080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27" name="Line 47"/>
          <p:cNvSpPr/>
          <p:nvPr/>
        </p:nvSpPr>
        <p:spPr>
          <a:xfrm>
            <a:off x="5272723" y="2778443"/>
            <a:ext cx="0" cy="86518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28" name="Line 48"/>
          <p:cNvSpPr/>
          <p:nvPr/>
        </p:nvSpPr>
        <p:spPr>
          <a:xfrm>
            <a:off x="5561648" y="2635568"/>
            <a:ext cx="2087562" cy="10080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29" name="Line 49"/>
          <p:cNvSpPr/>
          <p:nvPr/>
        </p:nvSpPr>
        <p:spPr>
          <a:xfrm flipH="1">
            <a:off x="2248535" y="3930968"/>
            <a:ext cx="433388" cy="7921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30" name="Line 50"/>
          <p:cNvSpPr/>
          <p:nvPr/>
        </p:nvSpPr>
        <p:spPr>
          <a:xfrm flipH="1">
            <a:off x="4696460" y="3930968"/>
            <a:ext cx="433388" cy="7921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31" name="Line 51"/>
          <p:cNvSpPr/>
          <p:nvPr/>
        </p:nvSpPr>
        <p:spPr>
          <a:xfrm flipH="1">
            <a:off x="7288848" y="3930968"/>
            <a:ext cx="433387" cy="7921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32" name="Line 52"/>
          <p:cNvSpPr/>
          <p:nvPr/>
        </p:nvSpPr>
        <p:spPr>
          <a:xfrm>
            <a:off x="3040698" y="3859530"/>
            <a:ext cx="43180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33" name="Line 53"/>
          <p:cNvSpPr/>
          <p:nvPr/>
        </p:nvSpPr>
        <p:spPr>
          <a:xfrm>
            <a:off x="5490210" y="3859530"/>
            <a:ext cx="43180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34" name="Line 54"/>
          <p:cNvSpPr/>
          <p:nvPr/>
        </p:nvSpPr>
        <p:spPr>
          <a:xfrm>
            <a:off x="8009573" y="3859530"/>
            <a:ext cx="43180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36" name="Line 56"/>
          <p:cNvSpPr/>
          <p:nvPr/>
        </p:nvSpPr>
        <p:spPr>
          <a:xfrm>
            <a:off x="3545523" y="5083493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39" name="Line 59"/>
          <p:cNvSpPr/>
          <p:nvPr/>
        </p:nvSpPr>
        <p:spPr>
          <a:xfrm>
            <a:off x="7145973" y="5083493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14141" name="Text Box 61"/>
          <p:cNvSpPr txBox="1">
            <a:spLocks noChangeArrowheads="1"/>
          </p:cNvSpPr>
          <p:nvPr/>
        </p:nvSpPr>
        <p:spPr bwMode="auto">
          <a:xfrm>
            <a:off x="3759835" y="269113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42" name="Text Box 62"/>
          <p:cNvSpPr txBox="1">
            <a:spLocks noChangeArrowheads="1"/>
          </p:cNvSpPr>
          <p:nvPr/>
        </p:nvSpPr>
        <p:spPr bwMode="auto">
          <a:xfrm>
            <a:off x="5271135" y="290703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43" name="Text Box 63"/>
          <p:cNvSpPr txBox="1">
            <a:spLocks noChangeArrowheads="1"/>
          </p:cNvSpPr>
          <p:nvPr/>
        </p:nvSpPr>
        <p:spPr bwMode="auto">
          <a:xfrm>
            <a:off x="6279198" y="2619693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44" name="Text Box 64"/>
          <p:cNvSpPr txBox="1">
            <a:spLocks noChangeArrowheads="1"/>
          </p:cNvSpPr>
          <p:nvPr/>
        </p:nvSpPr>
        <p:spPr bwMode="auto">
          <a:xfrm>
            <a:off x="2177098" y="39881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45" name="Text Box 65"/>
          <p:cNvSpPr txBox="1">
            <a:spLocks noChangeArrowheads="1"/>
          </p:cNvSpPr>
          <p:nvPr/>
        </p:nvSpPr>
        <p:spPr bwMode="auto">
          <a:xfrm>
            <a:off x="3185160" y="39881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46" name="Text Box 66"/>
          <p:cNvSpPr txBox="1">
            <a:spLocks noChangeArrowheads="1"/>
          </p:cNvSpPr>
          <p:nvPr/>
        </p:nvSpPr>
        <p:spPr bwMode="auto">
          <a:xfrm>
            <a:off x="4623435" y="39881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47" name="Text Box 67"/>
          <p:cNvSpPr txBox="1">
            <a:spLocks noChangeArrowheads="1"/>
          </p:cNvSpPr>
          <p:nvPr/>
        </p:nvSpPr>
        <p:spPr bwMode="auto">
          <a:xfrm>
            <a:off x="5633085" y="39881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48" name="Text Box 68"/>
          <p:cNvSpPr txBox="1">
            <a:spLocks noChangeArrowheads="1"/>
          </p:cNvSpPr>
          <p:nvPr/>
        </p:nvSpPr>
        <p:spPr bwMode="auto">
          <a:xfrm>
            <a:off x="7215823" y="39881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49" name="Text Box 69"/>
          <p:cNvSpPr txBox="1">
            <a:spLocks noChangeArrowheads="1"/>
          </p:cNvSpPr>
          <p:nvPr/>
        </p:nvSpPr>
        <p:spPr bwMode="auto">
          <a:xfrm>
            <a:off x="8223885" y="39881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52" name="Text Box 72"/>
          <p:cNvSpPr txBox="1">
            <a:spLocks noChangeArrowheads="1"/>
          </p:cNvSpPr>
          <p:nvPr/>
        </p:nvSpPr>
        <p:spPr bwMode="auto">
          <a:xfrm>
            <a:off x="3255010" y="52835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54" name="Text Box 74"/>
          <p:cNvSpPr txBox="1">
            <a:spLocks noChangeArrowheads="1"/>
          </p:cNvSpPr>
          <p:nvPr/>
        </p:nvSpPr>
        <p:spPr bwMode="auto">
          <a:xfrm>
            <a:off x="6855460" y="5283518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56" name="Oval 76"/>
          <p:cNvSpPr>
            <a:spLocks noChangeArrowheads="1"/>
          </p:cNvSpPr>
          <p:nvPr/>
        </p:nvSpPr>
        <p:spPr bwMode="auto">
          <a:xfrm>
            <a:off x="5056823" y="2346643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8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57" name="Oval 77"/>
          <p:cNvSpPr>
            <a:spLocks noChangeArrowheads="1"/>
          </p:cNvSpPr>
          <p:nvPr/>
        </p:nvSpPr>
        <p:spPr bwMode="auto">
          <a:xfrm>
            <a:off x="5056823" y="357060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12</a:t>
            </a:r>
            <a:endParaRPr kumimoji="0" lang="en-US" altLang="zh-CN" sz="28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58" name="Oval 78"/>
          <p:cNvSpPr>
            <a:spLocks noChangeArrowheads="1"/>
          </p:cNvSpPr>
          <p:nvPr/>
        </p:nvSpPr>
        <p:spPr bwMode="auto">
          <a:xfrm>
            <a:off x="2608898" y="357060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11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60" name="Oval 80"/>
          <p:cNvSpPr>
            <a:spLocks noChangeArrowheads="1"/>
          </p:cNvSpPr>
          <p:nvPr/>
        </p:nvSpPr>
        <p:spPr bwMode="auto">
          <a:xfrm>
            <a:off x="5704523" y="465010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22</a:t>
            </a:r>
            <a:endParaRPr kumimoji="0" lang="en-US" altLang="zh-CN" sz="28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61" name="Oval 81"/>
          <p:cNvSpPr>
            <a:spLocks noChangeArrowheads="1"/>
          </p:cNvSpPr>
          <p:nvPr/>
        </p:nvSpPr>
        <p:spPr bwMode="auto">
          <a:xfrm>
            <a:off x="4409123" y="465010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21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62" name="Oval 82"/>
          <p:cNvSpPr>
            <a:spLocks noChangeArrowheads="1"/>
          </p:cNvSpPr>
          <p:nvPr/>
        </p:nvSpPr>
        <p:spPr bwMode="auto">
          <a:xfrm>
            <a:off x="3256598" y="465010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63" name="Oval 83"/>
          <p:cNvSpPr>
            <a:spLocks noChangeArrowheads="1"/>
          </p:cNvSpPr>
          <p:nvPr/>
        </p:nvSpPr>
        <p:spPr bwMode="auto">
          <a:xfrm>
            <a:off x="1961198" y="465010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21</a:t>
            </a:r>
            <a:endParaRPr kumimoji="0" lang="en-US" altLang="zh-CN" sz="28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64" name="Oval 84"/>
          <p:cNvSpPr>
            <a:spLocks noChangeArrowheads="1"/>
          </p:cNvSpPr>
          <p:nvPr/>
        </p:nvSpPr>
        <p:spPr bwMode="auto">
          <a:xfrm>
            <a:off x="8225473" y="465010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65" name="Oval 85"/>
          <p:cNvSpPr>
            <a:spLocks noChangeArrowheads="1"/>
          </p:cNvSpPr>
          <p:nvPr/>
        </p:nvSpPr>
        <p:spPr bwMode="auto">
          <a:xfrm>
            <a:off x="6930073" y="465010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22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69" name="Oval 89"/>
          <p:cNvSpPr>
            <a:spLocks noChangeArrowheads="1"/>
          </p:cNvSpPr>
          <p:nvPr/>
        </p:nvSpPr>
        <p:spPr bwMode="auto">
          <a:xfrm>
            <a:off x="3329623" y="5947093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1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70" name="Oval 90"/>
          <p:cNvSpPr>
            <a:spLocks noChangeArrowheads="1"/>
          </p:cNvSpPr>
          <p:nvPr/>
        </p:nvSpPr>
        <p:spPr bwMode="auto">
          <a:xfrm>
            <a:off x="6930073" y="5947093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72" name="Text Box 92"/>
          <p:cNvSpPr txBox="1">
            <a:spLocks noChangeArrowheads="1"/>
          </p:cNvSpPr>
          <p:nvPr/>
        </p:nvSpPr>
        <p:spPr bwMode="auto">
          <a:xfrm>
            <a:off x="2608898" y="6430808"/>
            <a:ext cx="1869390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可能解上界</a:t>
            </a:r>
            <a:r>
              <a:rPr kumimoji="0" lang="en-US" altLang="zh-CN" sz="2000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=5</a:t>
            </a:r>
            <a:endParaRPr kumimoji="0" lang="en-US" altLang="zh-CN" sz="2000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4173" name="Text Box 93"/>
          <p:cNvSpPr txBox="1">
            <a:spLocks noChangeArrowheads="1"/>
          </p:cNvSpPr>
          <p:nvPr/>
        </p:nvSpPr>
        <p:spPr bwMode="auto">
          <a:xfrm>
            <a:off x="1754823" y="5012055"/>
            <a:ext cx="946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=6&gt;5</a:t>
            </a:r>
            <a:endParaRPr kumimoji="0" lang="en-US" altLang="zh-CN" sz="2800" b="1" i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74" name="Text Box 94"/>
          <p:cNvSpPr txBox="1">
            <a:spLocks noChangeArrowheads="1"/>
          </p:cNvSpPr>
          <p:nvPr/>
        </p:nvSpPr>
        <p:spPr bwMode="auto">
          <a:xfrm>
            <a:off x="4202748" y="5010468"/>
            <a:ext cx="946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=7&gt;5</a:t>
            </a:r>
            <a:endParaRPr kumimoji="0" lang="en-US" altLang="zh-CN" sz="2800" b="1" i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75" name="Text Box 95"/>
          <p:cNvSpPr txBox="1">
            <a:spLocks noChangeArrowheads="1"/>
          </p:cNvSpPr>
          <p:nvPr/>
        </p:nvSpPr>
        <p:spPr bwMode="auto">
          <a:xfrm>
            <a:off x="5499735" y="4996180"/>
            <a:ext cx="946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=6&gt;5</a:t>
            </a:r>
            <a:endParaRPr kumimoji="0" lang="en-US" altLang="zh-CN" sz="2800" b="1" i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76" name="Text Box 96"/>
          <p:cNvSpPr txBox="1">
            <a:spLocks noChangeArrowheads="1"/>
          </p:cNvSpPr>
          <p:nvPr/>
        </p:nvSpPr>
        <p:spPr bwMode="auto">
          <a:xfrm>
            <a:off x="8019098" y="4996180"/>
            <a:ext cx="946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=9&gt;5</a:t>
            </a:r>
            <a:endParaRPr kumimoji="0" lang="en-US" altLang="zh-CN" sz="2800" b="1" i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59" name="Oval 79"/>
          <p:cNvSpPr>
            <a:spLocks noChangeArrowheads="1"/>
          </p:cNvSpPr>
          <p:nvPr/>
        </p:nvSpPr>
        <p:spPr bwMode="auto">
          <a:xfrm>
            <a:off x="7577773" y="3570605"/>
            <a:ext cx="504825" cy="431800"/>
          </a:xfrm>
          <a:prstGeom prst="ellipse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13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4178" name="Text Box 98"/>
          <p:cNvSpPr txBox="1">
            <a:spLocks noChangeArrowheads="1"/>
          </p:cNvSpPr>
          <p:nvPr/>
        </p:nvSpPr>
        <p:spPr bwMode="auto">
          <a:xfrm>
            <a:off x="5271135" y="6452235"/>
            <a:ext cx="506095" cy="40011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endParaRPr kumimoji="0" lang="zh-CN" altLang="en-US" sz="2000" kern="1200" cap="none" spc="0" normalizeH="0" baseline="0" noProof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4179" name="Line 99"/>
          <p:cNvSpPr/>
          <p:nvPr/>
        </p:nvSpPr>
        <p:spPr>
          <a:xfrm flipH="1" flipV="1">
            <a:off x="3905885" y="6236018"/>
            <a:ext cx="1366838" cy="358775"/>
          </a:xfrm>
          <a:prstGeom prst="line">
            <a:avLst/>
          </a:prstGeom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14180" name="Line 100"/>
          <p:cNvSpPr/>
          <p:nvPr/>
        </p:nvSpPr>
        <p:spPr>
          <a:xfrm flipV="1">
            <a:off x="5777548" y="6236018"/>
            <a:ext cx="1079500" cy="358775"/>
          </a:xfrm>
          <a:prstGeom prst="line">
            <a:avLst/>
          </a:prstGeom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14181" name="Rectangle 101"/>
          <p:cNvSpPr>
            <a:spLocks noChangeArrowheads="1"/>
          </p:cNvSpPr>
          <p:nvPr/>
        </p:nvSpPr>
        <p:spPr bwMode="auto">
          <a:xfrm>
            <a:off x="73025" y="797560"/>
            <a:ext cx="5751830" cy="74104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28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iti SC Light" panose="02000000000000000000" charset="-122"/>
              <a:ea typeface="Heiti SC Light" panose="02000000000000000000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3491" name="Rectangle 3"/>
              <p:cNvSpPr>
                <a:spLocks noGrp="1" noChangeArrowheads="1"/>
              </p:cNvSpPr>
              <p:nvPr/>
            </p:nvSpPr>
            <p:spPr>
              <a:xfrm>
                <a:off x="102940" y="116633"/>
                <a:ext cx="3738880" cy="2637744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多阶段图搜索问题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 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多阶段图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输出</a:t>
                </a:r>
                <a:r>
                  <a:rPr lang="en-US" altLang="zh-CN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:  </a:t>
                </a:r>
                <a:r>
                  <a:rPr lang="zh-CN" altLang="en-US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800" b="1" i="1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𝟎</m:t>
                    </m:r>
                  </m:oMath>
                </a14:m>
                <a:r>
                  <a:rPr lang="zh-CN" altLang="en-US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18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𝒗</m:t>
                    </m:r>
                    <m:r>
                      <a:rPr lang="en-US" altLang="zh-CN" sz="1800" b="1" i="1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𝟑</m:t>
                    </m:r>
                  </m:oMath>
                </a14:m>
                <a:r>
                  <a:rPr lang="zh-CN" altLang="en-US" sz="18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的最短路径</a:t>
                </a:r>
                <a:endParaRPr lang="zh-CN" altLang="en-US" sz="1800" b="1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lvl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问题的树表示</a:t>
                </a:r>
                <a:endParaRPr lang="zh-CN" altLang="en-US" sz="2000" b="1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R="0" lvl="0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使用</a:t>
                </a:r>
                <a:r>
                  <a:rPr lang="zh-CN" altLang="en-US" sz="20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爬山策略</a:t>
                </a:r>
                <a:r>
                  <a:rPr lang="zh-CN" altLang="en-US" sz="2000" b="1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进行分支界限搜索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03491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0" y="116633"/>
                <a:ext cx="3738880" cy="2637744"/>
              </a:xfrm>
              <a:prstGeom prst="rect">
                <a:avLst/>
              </a:prstGeom>
              <a:blipFill rotWithShape="1">
                <a:blip r:embed="rId1"/>
                <a:stretch>
                  <a:fillRect l="-342" t="-498" r="-338" b="-224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 Box 4"/>
          <p:cNvSpPr txBox="1"/>
          <p:nvPr/>
        </p:nvSpPr>
        <p:spPr bwMode="auto">
          <a:xfrm>
            <a:off x="4215586" y="202248"/>
            <a:ext cx="2236510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分支界限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pSp>
        <p:nvGrpSpPr>
          <p:cNvPr id="90" name="Group 45"/>
          <p:cNvGrpSpPr/>
          <p:nvPr/>
        </p:nvGrpSpPr>
        <p:grpSpPr>
          <a:xfrm>
            <a:off x="4997451" y="229870"/>
            <a:ext cx="5265738" cy="2447925"/>
            <a:chOff x="2459" y="117"/>
            <a:chExt cx="3317" cy="1542"/>
          </a:xfrm>
        </p:grpSpPr>
        <p:sp>
          <p:nvSpPr>
            <p:cNvPr id="91" name="Line 5"/>
            <p:cNvSpPr/>
            <p:nvPr/>
          </p:nvSpPr>
          <p:spPr>
            <a:xfrm flipV="1">
              <a:off x="2885" y="490"/>
              <a:ext cx="683" cy="3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2" name="Line 6"/>
            <p:cNvSpPr/>
            <p:nvPr/>
          </p:nvSpPr>
          <p:spPr>
            <a:xfrm flipV="1">
              <a:off x="2914" y="947"/>
              <a:ext cx="683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3" name="Line 7"/>
            <p:cNvSpPr/>
            <p:nvPr/>
          </p:nvSpPr>
          <p:spPr>
            <a:xfrm>
              <a:off x="2885" y="980"/>
              <a:ext cx="712" cy="35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4" name="Line 8"/>
            <p:cNvSpPr/>
            <p:nvPr/>
          </p:nvSpPr>
          <p:spPr>
            <a:xfrm>
              <a:off x="3686" y="947"/>
              <a:ext cx="833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5" name="Line 9"/>
            <p:cNvSpPr/>
            <p:nvPr/>
          </p:nvSpPr>
          <p:spPr>
            <a:xfrm>
              <a:off x="3686" y="1371"/>
              <a:ext cx="833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6" name="Line 10"/>
            <p:cNvSpPr/>
            <p:nvPr/>
          </p:nvSpPr>
          <p:spPr>
            <a:xfrm>
              <a:off x="3686" y="490"/>
              <a:ext cx="833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7" name="Line 11"/>
            <p:cNvSpPr/>
            <p:nvPr/>
          </p:nvSpPr>
          <p:spPr>
            <a:xfrm flipV="1">
              <a:off x="3657" y="523"/>
              <a:ext cx="891" cy="391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8" name="Line 12"/>
            <p:cNvSpPr/>
            <p:nvPr/>
          </p:nvSpPr>
          <p:spPr>
            <a:xfrm flipV="1">
              <a:off x="3657" y="980"/>
              <a:ext cx="891" cy="35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9" name="Line 13"/>
            <p:cNvSpPr/>
            <p:nvPr/>
          </p:nvSpPr>
          <p:spPr>
            <a:xfrm>
              <a:off x="3657" y="523"/>
              <a:ext cx="891" cy="81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0" name="Line 14"/>
            <p:cNvSpPr/>
            <p:nvPr/>
          </p:nvSpPr>
          <p:spPr>
            <a:xfrm>
              <a:off x="4608" y="490"/>
              <a:ext cx="683" cy="39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1" name="Line 15"/>
            <p:cNvSpPr/>
            <p:nvPr/>
          </p:nvSpPr>
          <p:spPr>
            <a:xfrm>
              <a:off x="4637" y="947"/>
              <a:ext cx="654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2" name="Line 16"/>
            <p:cNvSpPr/>
            <p:nvPr/>
          </p:nvSpPr>
          <p:spPr>
            <a:xfrm flipV="1">
              <a:off x="4637" y="1012"/>
              <a:ext cx="654" cy="35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103" name="Oval 17"/>
            <p:cNvSpPr/>
            <p:nvPr/>
          </p:nvSpPr>
          <p:spPr>
            <a:xfrm>
              <a:off x="2796" y="881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Oval 18"/>
            <p:cNvSpPr/>
            <p:nvPr/>
          </p:nvSpPr>
          <p:spPr>
            <a:xfrm>
              <a:off x="3568" y="424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Oval 19"/>
            <p:cNvSpPr/>
            <p:nvPr/>
          </p:nvSpPr>
          <p:spPr>
            <a:xfrm>
              <a:off x="3568" y="881"/>
              <a:ext cx="120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Oval 20"/>
            <p:cNvSpPr/>
            <p:nvPr/>
          </p:nvSpPr>
          <p:spPr>
            <a:xfrm>
              <a:off x="3568" y="1305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Oval 21"/>
            <p:cNvSpPr/>
            <p:nvPr/>
          </p:nvSpPr>
          <p:spPr>
            <a:xfrm>
              <a:off x="4517" y="425"/>
              <a:ext cx="120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Oval 22"/>
            <p:cNvSpPr/>
            <p:nvPr/>
          </p:nvSpPr>
          <p:spPr>
            <a:xfrm>
              <a:off x="4518" y="881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Oval 23"/>
            <p:cNvSpPr/>
            <p:nvPr/>
          </p:nvSpPr>
          <p:spPr>
            <a:xfrm>
              <a:off x="4517" y="1305"/>
              <a:ext cx="120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Oval 24"/>
            <p:cNvSpPr/>
            <p:nvPr/>
          </p:nvSpPr>
          <p:spPr>
            <a:xfrm>
              <a:off x="5261" y="881"/>
              <a:ext cx="119" cy="131"/>
            </a:xfrm>
            <a:prstGeom prst="ellipse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buFont typeface="Arial" panose="020B0604020202020204" pitchFamily="34" charset="0"/>
                <a:buNone/>
              </a:pPr>
              <a:endParaRPr lang="zh-CN" altLang="en-US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459" y="716"/>
                  <a:ext cx="418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𝟎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11" name="Text 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59" y="716"/>
                  <a:ext cx="418" cy="361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512" y="119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𝟏𝟏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12" name="Text 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12" y="119"/>
                  <a:ext cx="521" cy="361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452" y="887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𝟏𝟐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13" name="Text 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52" y="887"/>
                  <a:ext cx="521" cy="361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467" y="1298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𝟏𝟑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14" name="Text 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7" y="1298"/>
                  <a:ext cx="521" cy="361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465" y="117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𝟐𝟏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15" name="Text 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65" y="117"/>
                  <a:ext cx="521" cy="361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4465" y="572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𝟐𝟐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16" name="Text 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65" y="572"/>
                  <a:ext cx="521" cy="361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4475" y="1298"/>
                  <a:ext cx="521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𝟐𝟑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17" name="Text 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75" y="1298"/>
                  <a:ext cx="521" cy="361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5358" y="709"/>
                  <a:ext cx="418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𝒗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3200" b="1" i="1" kern="1200" cap="none" spc="0" normalizeH="0" baseline="-25000" noProof="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118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58" y="709"/>
                  <a:ext cx="418" cy="361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Text Box 33"/>
            <p:cNvSpPr txBox="1">
              <a:spLocks noChangeArrowheads="1"/>
            </p:cNvSpPr>
            <p:nvPr/>
          </p:nvSpPr>
          <p:spPr bwMode="auto">
            <a:xfrm>
              <a:off x="3081" y="4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Text Box 34"/>
            <p:cNvSpPr txBox="1">
              <a:spLocks noChangeArrowheads="1"/>
            </p:cNvSpPr>
            <p:nvPr/>
          </p:nvSpPr>
          <p:spPr bwMode="auto">
            <a:xfrm>
              <a:off x="3200" y="69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1" name="Text Box 35"/>
            <p:cNvSpPr txBox="1">
              <a:spLocks noChangeArrowheads="1"/>
            </p:cNvSpPr>
            <p:nvPr/>
          </p:nvSpPr>
          <p:spPr bwMode="auto">
            <a:xfrm>
              <a:off x="3033" y="106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2" name="Text Box 36"/>
            <p:cNvSpPr txBox="1">
              <a:spLocks noChangeArrowheads="1"/>
            </p:cNvSpPr>
            <p:nvPr/>
          </p:nvSpPr>
          <p:spPr bwMode="auto">
            <a:xfrm>
              <a:off x="3853" y="971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3" name="Text Box 37"/>
            <p:cNvSpPr txBox="1">
              <a:spLocks noChangeArrowheads="1"/>
            </p:cNvSpPr>
            <p:nvPr/>
          </p:nvSpPr>
          <p:spPr bwMode="auto">
            <a:xfrm>
              <a:off x="4240" y="70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4" name="Text Box 38"/>
            <p:cNvSpPr txBox="1">
              <a:spLocks noChangeArrowheads="1"/>
            </p:cNvSpPr>
            <p:nvPr/>
          </p:nvSpPr>
          <p:spPr bwMode="auto">
            <a:xfrm>
              <a:off x="4002" y="210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5" name="Text Box 39"/>
            <p:cNvSpPr txBox="1">
              <a:spLocks noChangeArrowheads="1"/>
            </p:cNvSpPr>
            <p:nvPr/>
          </p:nvSpPr>
          <p:spPr bwMode="auto">
            <a:xfrm>
              <a:off x="3806" y="472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6" name="Text Box 40"/>
            <p:cNvSpPr txBox="1">
              <a:spLocks noChangeArrowheads="1"/>
            </p:cNvSpPr>
            <p:nvPr/>
          </p:nvSpPr>
          <p:spPr bwMode="auto">
            <a:xfrm>
              <a:off x="4121" y="4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7" name="Text Box 41"/>
            <p:cNvSpPr txBox="1">
              <a:spLocks noChangeArrowheads="1"/>
            </p:cNvSpPr>
            <p:nvPr/>
          </p:nvSpPr>
          <p:spPr bwMode="auto">
            <a:xfrm>
              <a:off x="4002" y="129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8" name="Text Box 42"/>
            <p:cNvSpPr txBox="1">
              <a:spLocks noChangeArrowheads="1"/>
            </p:cNvSpPr>
            <p:nvPr/>
          </p:nvSpPr>
          <p:spPr bwMode="auto">
            <a:xfrm>
              <a:off x="4874" y="436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9" name="Text Box 43"/>
            <p:cNvSpPr txBox="1">
              <a:spLocks noChangeArrowheads="1"/>
            </p:cNvSpPr>
            <p:nvPr/>
          </p:nvSpPr>
          <p:spPr bwMode="auto">
            <a:xfrm>
              <a:off x="4833" y="709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0" name="Text Box 44"/>
            <p:cNvSpPr txBox="1">
              <a:spLocks noChangeArrowheads="1"/>
            </p:cNvSpPr>
            <p:nvPr/>
          </p:nvSpPr>
          <p:spPr bwMode="auto">
            <a:xfrm>
              <a:off x="4873" y="1107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85984" y="2927032"/>
            <a:ext cx="2969026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评价函数：路径和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7503955" y="5958601"/>
            <a:ext cx="143985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向上回溯</a:t>
            </a:r>
            <a:endParaRPr lang="zh-CN" altLang="en-US" sz="2400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1947681" y="5224779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solidFill>
                  <a:srgbClr val="0000FF"/>
                </a:solidFill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solidFill>
                <a:srgbClr val="0000FF"/>
              </a:solidFill>
              <a:effectLst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422823" y="5200362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solidFill>
                  <a:srgbClr val="0000FF"/>
                </a:solidFill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solidFill>
                <a:srgbClr val="0000FF"/>
              </a:solidFill>
              <a:effectLst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5630228" y="5224779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solidFill>
                  <a:srgbClr val="0000FF"/>
                </a:solidFill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solidFill>
                <a:srgbClr val="0000FF"/>
              </a:solidFill>
              <a:effectLst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8154035" y="5189696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0000FF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solidFill>
                  <a:srgbClr val="0000FF"/>
                </a:solidFill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solidFill>
                <a:srgbClr val="0000FF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14141" grpId="0"/>
      <p:bldP spid="814142" grpId="0"/>
      <p:bldP spid="814143" grpId="0"/>
      <p:bldP spid="814144" grpId="0"/>
      <p:bldP spid="814145" grpId="0"/>
      <p:bldP spid="814146" grpId="0"/>
      <p:bldP spid="814147" grpId="0"/>
      <p:bldP spid="814148" grpId="0"/>
      <p:bldP spid="814149" grpId="0"/>
      <p:bldP spid="814152" grpId="0"/>
      <p:bldP spid="814154" grpId="0"/>
      <p:bldP spid="814156" grpId="0" animBg="1"/>
      <p:bldP spid="814157" grpId="0" animBg="1"/>
      <p:bldP spid="814158" grpId="0" animBg="1"/>
      <p:bldP spid="814160" grpId="0" animBg="1"/>
      <p:bldP spid="814161" grpId="0" animBg="1"/>
      <p:bldP spid="814162" grpId="0" animBg="1"/>
      <p:bldP spid="814163" grpId="0" animBg="1"/>
      <p:bldP spid="814164" grpId="0" animBg="1"/>
      <p:bldP spid="814165" grpId="0" animBg="1"/>
      <p:bldP spid="814169" grpId="0" animBg="1"/>
      <p:bldP spid="814170" grpId="0" animBg="1"/>
      <p:bldP spid="814172" grpId="0" animBg="1"/>
      <p:bldP spid="814173" grpId="0"/>
      <p:bldP spid="814174" grpId="0"/>
      <p:bldP spid="814175" grpId="0"/>
      <p:bldP spid="814176" grpId="0"/>
      <p:bldP spid="814159" grpId="0" animBg="1"/>
      <p:bldP spid="814178" grpId="0" animBg="1"/>
      <p:bldP spid="2" grpId="0" animBg="1"/>
      <p:bldP spid="131" grpId="0" animBg="1"/>
      <p:bldP spid="133" grpId="0"/>
      <p:bldP spid="134" grpId="0"/>
      <p:bldP spid="135" grpId="0"/>
      <p:bldP spid="1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8" name="Rectangle 4"/>
          <p:cNvSpPr>
            <a:spLocks noChangeArrowheads="1"/>
          </p:cNvSpPr>
          <p:nvPr/>
        </p:nvSpPr>
        <p:spPr bwMode="auto">
          <a:xfrm>
            <a:off x="831850" y="1412558"/>
            <a:ext cx="8785225" cy="2592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分支界限策略的原理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产生分支的机制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（使用前面的任意一种策略）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产生一个界限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（可以通过发现可能解）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进行分支界限搜索，即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剪除不可能产生优化解的分支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6738" name="Text Box 4"/>
          <p:cNvSpPr txBox="1"/>
          <p:nvPr/>
        </p:nvSpPr>
        <p:spPr bwMode="auto">
          <a:xfrm>
            <a:off x="4495428" y="188640"/>
            <a:ext cx="2236510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分支界限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5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5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5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5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5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5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08" name="Rectangle 4"/>
          <p:cNvSpPr>
            <a:spLocks noChangeArrowheads="1"/>
          </p:cNvSpPr>
          <p:nvPr/>
        </p:nvSpPr>
        <p:spPr bwMode="auto">
          <a:xfrm>
            <a:off x="539403" y="1556792"/>
            <a:ext cx="9208194" cy="2952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爬山法：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深度优先搜索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启发式测度</a:t>
            </a:r>
            <a:endParaRPr lang="zh-CN" altLang="en-US" sz="2800" dirty="0"/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Best-First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搜索：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深度优先搜索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广度优先搜索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启发式测度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分支界限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：界限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剪枝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6738" name="Text Box 4"/>
          <p:cNvSpPr txBox="1"/>
          <p:nvPr/>
        </p:nvSpPr>
        <p:spPr bwMode="auto">
          <a:xfrm>
            <a:off x="30932" y="188640"/>
            <a:ext cx="10225136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总结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5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5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5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5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5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5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4"/>
          <p:cNvSpPr txBox="1"/>
          <p:nvPr/>
        </p:nvSpPr>
        <p:spPr bwMode="auto">
          <a:xfrm>
            <a:off x="4205426" y="507683"/>
            <a:ext cx="2236510" cy="707886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lvl="0" algn="just">
              <a:spcBef>
                <a:spcPct val="20000"/>
              </a:spcBef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随堂测验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40" y="1277620"/>
            <a:ext cx="10093960" cy="366940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 深度优先搜索使用栈作为数据结构（    ）</a:t>
            </a:r>
            <a:endParaRPr lang="zh-CN" altLang="en-US" sz="24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、使用贪心法能够求的最优解的问题一定能够使用搜索求得最优解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     ）</a:t>
            </a:r>
            <a:endParaRPr lang="zh-CN" altLang="en-US" sz="24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、分支界限法可以和爬山法结合在一起使用得到问题的最优解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     ）</a:t>
            </a:r>
            <a:endParaRPr lang="zh-CN" altLang="en-US" sz="24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、深度优先搜索的时间复杂性高于广度优先搜索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     ）</a:t>
            </a:r>
            <a:endParaRPr lang="zh-CN" altLang="en-US" sz="24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、Best-first搜索的效率一定比爬山法高</a:t>
            </a:r>
            <a:r>
              <a:rPr lang="zh-CN" altLang="en-US" sz="24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     ）</a:t>
            </a:r>
            <a:endParaRPr lang="zh-CN" altLang="en-US" sz="240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12118" y="1354093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√</a:t>
            </a:r>
            <a:r>
              <a:rPr lang="zh-CN" altLang="en-US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21996" y="2060848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√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10695" y="2848620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√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2278" y="3573016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56134" y="4352290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930" y="1357843"/>
            <a:ext cx="6696075" cy="4735453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11.1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暴力美学：搜索漫谈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11.2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深度优先与广度优先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11.3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搜索的优化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11.4 </a:t>
            </a:r>
            <a:r>
              <a:rPr kumimoji="0" lang="zh-CN" altLang="zh-CN" sz="32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剪枝方法论与人员安排问题</a:t>
            </a:r>
            <a:endParaRPr kumimoji="0" lang="zh-CN" altLang="zh-CN" sz="3200" b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11.5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旅行商问题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11.6 A*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算法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-2152" y="437416"/>
            <a:ext cx="10186211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59459" name="Rectangle 2051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65455" y="836712"/>
                <a:ext cx="9307830" cy="4104456"/>
              </a:xfr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342900" marR="0" lvl="0" indent="-342900" algn="just" defTabSz="9144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人的集合</a:t>
                </a:r>
                <a14:m>
                  <m:oMath xmlns:m="http://schemas.openxmlformats.org/officeDocument/2006/math"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altLang="zh-CN" sz="26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US" altLang="zh-CN" sz="26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0" lang="en-US" altLang="zh-CN" sz="260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kumimoji="0" lang="en-US" altLang="zh-CN" sz="26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0" lang="en-US" altLang="zh-CN" sz="26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0" lang="en-US" altLang="zh-CN" sz="260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0" lang="en-US" altLang="zh-CN" sz="26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0" lang="en-US" altLang="zh-CN" sz="26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Cambria Math" panose="02040503050406030204" charset="0"/>
                            <a:cs typeface="Times New Roman" panose="02020603050405020304" pitchFamily="18" charset="0"/>
                          </a:rPr>
                          <m:t>⋯</m:t>
                        </m:r>
                        <m:r>
                          <a:rPr kumimoji="0" lang="en-US" altLang="zh-CN" sz="26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0" lang="en-US" altLang="zh-CN" sz="260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kumimoji="0" lang="en-US" altLang="zh-CN" sz="2600" i="1" u="none" strike="noStrike" kern="1200" cap="none" spc="0" normalizeH="0" baseline="-25000" noProof="0" dirty="0" err="1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6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6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6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6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0" lang="en-US" altLang="zh-CN" sz="260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60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，工作的集合</a:t>
                </a:r>
                <a14:m>
                  <m:oMath xmlns:m="http://schemas.openxmlformats.org/officeDocument/2006/math"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6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6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6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60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60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kumimoji="0" lang="zh-CN" altLang="en-US" sz="26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偏序集合</a:t>
                </a:r>
                <a:endParaRPr kumimoji="0" lang="zh-CN" altLang="en-US" sz="2600" b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矩阵</a:t>
                </a:r>
                <a:r>
                  <a:rPr kumimoji="0" lang="en-US" altLang="zh-CN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kumimoji="0" lang="en-US" altLang="zh-CN" sz="260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𝑖𝑗</m:t>
                    </m:r>
                  </m:oMath>
                </a14:m>
                <a:r>
                  <a:rPr kumimoji="0" lang="en-US" altLang="zh-CN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kumimoji="0" lang="en-US" altLang="zh-CN" sz="260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𝑖𝑗</m:t>
                    </m:r>
                  </m:oMath>
                </a14:m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是工作</a:t>
                </a:r>
                <a14:m>
                  <m:oMath xmlns:m="http://schemas.openxmlformats.org/officeDocument/2006/math"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60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分配到</a:t>
                </a:r>
                <a14:m>
                  <m:oMath xmlns:m="http://schemas.openxmlformats.org/officeDocument/2006/math">
                    <m:r>
                      <a:rPr kumimoji="0" lang="en-US" altLang="zh-CN" sz="26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6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的代价</a:t>
                </a:r>
                <a:endParaRPr kumimoji="0" lang="zh-CN" altLang="en-US" sz="260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</a:t>
                </a:r>
                <a:endPara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zh-CN" sz="26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6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CC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zh-CN" altLang="en-US" sz="2600" i="1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en-US" altLang="zh-CN" sz="2600" dirty="0">
                    <a:solidFill>
                      <a:srgbClr val="0000CC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rgbClr val="0000CC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rgbClr val="0000CC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rgbClr val="0000CC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600" b="0" i="1" smtClean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600" i="1" baseline="-25000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被分配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600" i="1" baseline="-25000" dirty="0" err="1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0" lang="zh-CN" altLang="en-US" sz="26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0" lang="en-US" altLang="zh-CN" sz="2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zh-CN" sz="2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0" lang="en-US" altLang="zh-CN" sz="260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0" lang="en-US" altLang="zh-CN" sz="26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600" i="1">
                                <a:solidFill>
                                  <a:srgbClr val="0000CC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600" i="1">
                                <a:solidFill>
                                  <a:srgbClr val="0000CC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600" i="1">
                                <a:solidFill>
                                  <a:srgbClr val="0000CC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0" lang="en-US" altLang="zh-CN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最小</a:t>
                </a:r>
                <a:endParaRPr kumimoji="0" lang="zh-CN" altLang="en-US" sz="260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R="0" lvl="1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60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每个人被分配一种工作，不同人分配不同工作</a:t>
                </a:r>
                <a:endParaRPr kumimoji="0" lang="zh-CN" altLang="en-US" sz="260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u="none" strike="noStrike" kern="1200" cap="none" spc="0" normalizeH="0" baseline="-25000" noProof="0" dirty="0" err="1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59459" name="Rectangle 205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65455" y="836712"/>
                <a:ext cx="9307830" cy="4104456"/>
              </a:xfrm>
              <a:blipFill rotWithShape="1">
                <a:blip r:embed="rId1"/>
                <a:stretch>
                  <a:fillRect l="-136" t="-320" r="-136" b="-1619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9460" name="Text Box 2052"/>
          <p:cNvSpPr txBox="1">
            <a:spLocks noChangeArrowheads="1"/>
          </p:cNvSpPr>
          <p:nvPr/>
        </p:nvSpPr>
        <p:spPr bwMode="auto">
          <a:xfrm>
            <a:off x="0" y="188640"/>
            <a:ext cx="102560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人员安排问题</a:t>
            </a:r>
            <a:r>
              <a:rPr kumimoji="0" lang="zh-CN" altLang="en-US" sz="4000" b="1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的定义</a:t>
            </a:r>
            <a:endParaRPr kumimoji="0" lang="zh-CN" altLang="en-US" sz="4000" b="1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9464" name="Text Box 2056"/>
              <p:cNvSpPr txBox="1">
                <a:spLocks noChangeArrowheads="1"/>
              </p:cNvSpPr>
              <p:nvPr/>
            </p:nvSpPr>
            <p:spPr bwMode="auto">
              <a:xfrm>
                <a:off x="465455" y="5013176"/>
                <a:ext cx="9307829" cy="1776577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kumimoji="0" lang="zh-CN" altLang="en-US" sz="28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r>
                  <a:rPr kumimoji="0" lang="en-US" altLang="zh-CN" sz="28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kumimoji="0" lang="en-US" altLang="zh-CN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给定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zh-CN" altLang="en-US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kumimoji="0" lang="zh-CN" altLang="en-US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kumimoji="0" lang="en-US" altLang="zh-CN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zh-CN" altLang="en-US" sz="2400" b="1" i="1" baseline="-25000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kumimoji="0" lang="en-US" altLang="zh-CN" sz="2400" b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zh-CN" altLang="en-US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zh-CN" altLang="en-US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zh-CN" altLang="en-US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400" b="1" noProof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可行</a:t>
                </a:r>
                <a:r>
                  <a:rPr kumimoji="0" lang="zh-CN" altLang="en-US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解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zh-CN" altLang="en-US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kumimoji="0" lang="zh-CN" altLang="en-US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𝑷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𝑱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zh-CN" altLang="en-US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不可能是解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59464" name="Text Box 20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455" y="5013176"/>
                <a:ext cx="9307829" cy="1776577"/>
              </a:xfrm>
              <a:prstGeom prst="rect">
                <a:avLst/>
              </a:prstGeom>
              <a:blipFill rotWithShape="1">
                <a:blip r:embed="rId2"/>
                <a:stretch>
                  <a:fillRect t="-27" r="7" b="-377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46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9" name="Rectangle 5"/>
          <p:cNvSpPr>
            <a:spLocks noGrp="1" noChangeArrowheads="1"/>
          </p:cNvSpPr>
          <p:nvPr>
            <p:ph type="title"/>
          </p:nvPr>
        </p:nvSpPr>
        <p:spPr>
          <a:xfrm>
            <a:off x="30932" y="187157"/>
            <a:ext cx="10199299" cy="68770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求解问题的思想</a:t>
            </a:r>
            <a:endParaRPr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"/>
              <p:cNvSpPr txBox="1">
                <a:spLocks noChangeArrowheads="1"/>
              </p:cNvSpPr>
              <p:nvPr/>
            </p:nvSpPr>
            <p:spPr>
              <a:xfrm>
                <a:off x="449836" y="1124744"/>
                <a:ext cx="9590207" cy="410445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defRPr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人员安排问题转化为树搜索问题</a:t>
                </a:r>
                <a:endParaRPr lang="zh-CN" altLang="en-US" sz="28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400" i="1" baseline="-25000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400" i="1" baseline="-25000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i="1" dirty="0" err="1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400" i="1" baseline="-25000" dirty="0" err="1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的每个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拓扑序列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对应一个解</a:t>
                </a:r>
                <a:endParaRPr lang="en-US" altLang="zh-CN" sz="2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用一个拓扑序列树把所有拓扑序列安排在一个树中，每个路径对应一个拓扑序列</a:t>
                </a:r>
                <a:endParaRPr lang="en-US" altLang="zh-CN" sz="2400" b="1" dirty="0">
                  <a:solidFill>
                    <a:srgbClr val="0000CC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1" indent="-342900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问题转化：</a:t>
                </a:r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构造拓扑序列树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1" indent="-342900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求解问题：</a:t>
                </a:r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使用分支界限法搜索拓扑序列树求解问题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36" y="1124744"/>
                <a:ext cx="9590207" cy="4104456"/>
              </a:xfrm>
              <a:prstGeom prst="rect">
                <a:avLst/>
              </a:prstGeom>
              <a:blipFill rotWithShape="1">
                <a:blip r:embed="rId1"/>
                <a:stretch>
                  <a:fillRect l="-135" t="-313" r="-132" b="-29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95028" y="5479082"/>
            <a:ext cx="8568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拓扑序列是顶点活动网中将活动按发生的先后次序进行的一种排列</a:t>
            </a:r>
            <a:r>
              <a:rPr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4102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90524" y="981075"/>
                <a:ext cx="9361488" cy="2870370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342900" marR="0" lvl="0" indent="-34290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拓朴排序</a:t>
                </a:r>
                <a:endParaRPr kumimoji="0" lang="zh-CN" altLang="en-US" sz="2800" b="1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偏序集合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24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CC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  <m:r>
                          <a:rPr lang="en-US" altLang="zh-CN" sz="2400" b="1" i="1" dirty="0">
                            <a:solidFill>
                              <a:srgbClr val="0000CC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 ≤</m:t>
                        </m:r>
                      </m:e>
                    </m:d>
                  </m:oMath>
                </a14:m>
                <a:endParaRPr kumimoji="0" lang="en-US" altLang="zh-CN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algn="just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的拓朴序列是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kumimoji="0" lang="en-US" altLang="zh-CN" sz="24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kumimoji="0" lang="en-US" altLang="zh-CN" sz="24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b="1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kumimoji="0" lang="en-US" altLang="zh-CN" sz="2400" b="1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&gt;</a:t>
                </a: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，满足条件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kumimoji="0" lang="en-US" altLang="zh-CN" sz="2400" b="1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00" b="1" i="1" dirty="0">
                        <a:solidFill>
                          <a:srgbClr val="0000CC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≤</m:t>
                    </m:r>
                    <m:r>
                      <a:rPr kumimoji="0" lang="en-US" altLang="zh-CN" sz="2400" b="1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kumimoji="0" lang="en-US" altLang="zh-CN" sz="2400" b="1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kumimoji="0" lang="en-US" altLang="zh-CN" sz="2400" b="1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排</a:t>
                </a: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在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kumimoji="0" lang="en-US" altLang="zh-CN" sz="2400" b="1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的前面</a:t>
                </a:r>
                <a:r>
                  <a:rPr lang="zh-CN" altLang="en-US" sz="2400" b="1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例</a:t>
                </a:r>
                <a:endParaRPr kumimoji="0" lang="zh-CN" alt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4102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524" y="981075"/>
                <a:ext cx="9361488" cy="2870370"/>
              </a:xfrm>
              <a:blipFill rotWithShape="1">
                <a:blip r:embed="rId1"/>
                <a:stretch>
                  <a:fillRect l="-142" t="-442" r="-132" b="-43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1029" name="Rectangle 5"/>
          <p:cNvSpPr>
            <a:spLocks noGrp="1" noChangeArrowheads="1"/>
          </p:cNvSpPr>
          <p:nvPr>
            <p:ph type="title"/>
          </p:nvPr>
        </p:nvSpPr>
        <p:spPr>
          <a:xfrm>
            <a:off x="3087117" y="187157"/>
            <a:ext cx="4512914" cy="68770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转换为树搜索问题</a:t>
            </a:r>
            <a:endParaRPr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grpSp>
        <p:nvGrpSpPr>
          <p:cNvPr id="641051" name="Group 27"/>
          <p:cNvGrpSpPr/>
          <p:nvPr/>
        </p:nvGrpSpPr>
        <p:grpSpPr>
          <a:xfrm>
            <a:off x="1279525" y="3717032"/>
            <a:ext cx="3263868" cy="2946400"/>
            <a:chOff x="2239" y="2341"/>
            <a:chExt cx="2057" cy="18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103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055" y="2341"/>
                  <a:ext cx="397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𝟔</m:t>
                        </m:r>
                      </m:oMath>
                    </m:oMathPara>
                  </a14:m>
                  <a:endParaRPr kumimoji="0" lang="en-US" altLang="zh-CN" sz="3200" b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41031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55" y="2341"/>
                  <a:ext cx="397" cy="361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103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673" y="3157"/>
                  <a:ext cx="397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𝟓</m:t>
                        </m:r>
                      </m:oMath>
                    </m:oMathPara>
                  </a14:m>
                  <a:endParaRPr kumimoji="0" lang="en-US" altLang="zh-CN" sz="3200" b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41035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73" y="3157"/>
                  <a:ext cx="397" cy="361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103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828" y="2795"/>
                  <a:ext cx="397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3200" b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41036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28" y="2795"/>
                  <a:ext cx="397" cy="361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103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448" y="3473"/>
                  <a:ext cx="397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3200" b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41037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48" y="3473"/>
                  <a:ext cx="397" cy="361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103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216" y="3182"/>
                  <a:ext cx="397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US" altLang="zh-CN" sz="3200" b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41038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16" y="3182"/>
                  <a:ext cx="397" cy="361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103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239" y="3836"/>
                  <a:ext cx="397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US" altLang="zh-CN" sz="3200" b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41039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39" y="3836"/>
                  <a:ext cx="397" cy="361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104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899" y="3520"/>
                  <a:ext cx="397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𝟗</m:t>
                        </m:r>
                      </m:oMath>
                    </m:oMathPara>
                  </a14:m>
                  <a:endParaRPr kumimoji="0" lang="en-US" altLang="zh-CN" sz="3200" b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41040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9" y="3520"/>
                  <a:ext cx="397" cy="361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104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373" y="2795"/>
                  <a:ext cx="397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𝟖</m:t>
                        </m:r>
                      </m:oMath>
                    </m:oMathPara>
                  </a14:m>
                  <a:endParaRPr kumimoji="0" lang="en-US" altLang="zh-CN" sz="3200" b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41041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73" y="2795"/>
                  <a:ext cx="397" cy="361"/>
                </a:xfrm>
                <a:prstGeom prst="rect">
                  <a:avLst/>
                </a:prstGeom>
                <a:blipFill rotWithShape="1">
                  <a:blip r:embed="rId9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104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630" y="3157"/>
                  <a:ext cx="397" cy="3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32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𝒔</m:t>
                        </m:r>
                        <m:r>
                          <a:rPr kumimoji="0" lang="en-US" altLang="zh-CN" sz="32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𝟕</m:t>
                        </m:r>
                      </m:oMath>
                    </m:oMathPara>
                  </a14:m>
                  <a:endParaRPr kumimoji="0" lang="en-US" altLang="zh-CN" sz="3200" b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41042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0" y="3157"/>
                  <a:ext cx="397" cy="361"/>
                </a:xfrm>
                <a:prstGeom prst="rect">
                  <a:avLst/>
                </a:prstGeom>
                <a:blipFill rotWithShape="1">
                  <a:blip r:embed="rId10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989" name="Line 19"/>
            <p:cNvSpPr/>
            <p:nvPr/>
          </p:nvSpPr>
          <p:spPr>
            <a:xfrm flipH="1">
              <a:off x="3013" y="2704"/>
              <a:ext cx="136" cy="22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triangle" w="med" len="med"/>
              <a:tailEnd type="none" w="med" len="med"/>
            </a:ln>
          </p:spPr>
        </p:sp>
        <p:sp>
          <p:nvSpPr>
            <p:cNvPr id="126990" name="Line 20"/>
            <p:cNvSpPr/>
            <p:nvPr/>
          </p:nvSpPr>
          <p:spPr>
            <a:xfrm>
              <a:off x="3285" y="2704"/>
              <a:ext cx="182" cy="22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triangle" w="med" len="med"/>
              <a:tailEnd type="none" w="med" len="med"/>
            </a:ln>
          </p:spPr>
        </p:sp>
        <p:sp>
          <p:nvSpPr>
            <p:cNvPr id="126991" name="Line 21"/>
            <p:cNvSpPr/>
            <p:nvPr/>
          </p:nvSpPr>
          <p:spPr>
            <a:xfrm flipH="1">
              <a:off x="2832" y="3113"/>
              <a:ext cx="90" cy="181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triangle" w="med" len="med"/>
              <a:tailEnd type="none" w="med" len="med"/>
            </a:ln>
          </p:spPr>
        </p:sp>
        <p:sp>
          <p:nvSpPr>
            <p:cNvPr id="126992" name="Line 22"/>
            <p:cNvSpPr/>
            <p:nvPr/>
          </p:nvSpPr>
          <p:spPr>
            <a:xfrm flipH="1">
              <a:off x="2650" y="3475"/>
              <a:ext cx="91" cy="13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triangle" w="med" len="med"/>
              <a:tailEnd type="none" w="med" len="med"/>
            </a:ln>
          </p:spPr>
        </p:sp>
        <p:sp>
          <p:nvSpPr>
            <p:cNvPr id="126993" name="Line 23"/>
            <p:cNvSpPr/>
            <p:nvPr/>
          </p:nvSpPr>
          <p:spPr>
            <a:xfrm flipH="1">
              <a:off x="2424" y="3794"/>
              <a:ext cx="136" cy="22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triangle" w="med" len="med"/>
              <a:tailEnd type="none" w="med" len="med"/>
            </a:ln>
          </p:spPr>
        </p:sp>
        <p:sp>
          <p:nvSpPr>
            <p:cNvPr id="126994" name="Line 24"/>
            <p:cNvSpPr/>
            <p:nvPr/>
          </p:nvSpPr>
          <p:spPr>
            <a:xfrm flipH="1">
              <a:off x="3376" y="3113"/>
              <a:ext cx="91" cy="181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triangle" w="med" len="med"/>
              <a:tailEnd type="none" w="med" len="med"/>
            </a:ln>
          </p:spPr>
        </p:sp>
        <p:sp>
          <p:nvSpPr>
            <p:cNvPr id="126995" name="Line 25"/>
            <p:cNvSpPr/>
            <p:nvPr/>
          </p:nvSpPr>
          <p:spPr>
            <a:xfrm>
              <a:off x="3648" y="3158"/>
              <a:ext cx="136" cy="13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triangle" w="med" len="med"/>
              <a:tailEnd type="none" w="med" len="med"/>
            </a:ln>
          </p:spPr>
        </p:sp>
        <p:sp>
          <p:nvSpPr>
            <p:cNvPr id="126996" name="Line 26"/>
            <p:cNvSpPr/>
            <p:nvPr/>
          </p:nvSpPr>
          <p:spPr>
            <a:xfrm>
              <a:off x="3875" y="3521"/>
              <a:ext cx="136" cy="136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triangle" w="med" len="med"/>
              <a:tailEnd type="none" w="med" len="med"/>
            </a:ln>
          </p:spPr>
        </p:sp>
      </p:grpSp>
      <p:sp>
        <p:nvSpPr>
          <p:cNvPr id="641052" name="Text Box 28"/>
          <p:cNvSpPr txBox="1">
            <a:spLocks noChangeArrowheads="1"/>
          </p:cNvSpPr>
          <p:nvPr/>
        </p:nvSpPr>
        <p:spPr bwMode="auto">
          <a:xfrm>
            <a:off x="4336733" y="4140369"/>
            <a:ext cx="20152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拓朴排序</a:t>
            </a:r>
            <a:r>
              <a:rPr kumimoji="0" lang="en-US" altLang="zh-CN" sz="2800" b="1" kern="1200" cap="none" spc="0" normalizeH="0" baseline="0" noProof="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: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1053" name="Text Box 29"/>
              <p:cNvSpPr txBox="1">
                <a:spLocks noChangeArrowheads="1"/>
              </p:cNvSpPr>
              <p:nvPr/>
            </p:nvSpPr>
            <p:spPr bwMode="auto">
              <a:xfrm>
                <a:off x="6043930" y="4111476"/>
                <a:ext cx="630301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𝒔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US" altLang="zh-CN" sz="3200" b="1" i="1" kern="1200" cap="none" spc="0" normalizeH="0" baseline="-2500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41053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3930" y="4111476"/>
                <a:ext cx="630301" cy="573427"/>
              </a:xfrm>
              <a:prstGeom prst="rect">
                <a:avLst/>
              </a:prstGeom>
              <a:blipFill rotWithShape="1">
                <a:blip r:embed="rId11"/>
                <a:stretch>
                  <a:fillRect t="-85" r="60" b="-71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1054" name="Text Box 30"/>
              <p:cNvSpPr txBox="1">
                <a:spLocks noChangeArrowheads="1"/>
              </p:cNvSpPr>
              <p:nvPr/>
            </p:nvSpPr>
            <p:spPr bwMode="auto">
              <a:xfrm>
                <a:off x="6504305" y="4111476"/>
                <a:ext cx="630301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𝒔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</m:oMath>
                  </m:oMathPara>
                </a14:m>
                <a:endParaRPr kumimoji="0" lang="en-US" altLang="zh-CN" sz="3200" b="1" i="1" kern="1200" cap="none" spc="0" normalizeH="0" baseline="-2500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41054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4305" y="4111476"/>
                <a:ext cx="630301" cy="573427"/>
              </a:xfrm>
              <a:prstGeom prst="rect">
                <a:avLst/>
              </a:prstGeom>
              <a:blipFill rotWithShape="1">
                <a:blip r:embed="rId12"/>
                <a:stretch>
                  <a:fillRect t="-85" r="60" b="-71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1055" name="Text Box 31"/>
              <p:cNvSpPr txBox="1">
                <a:spLocks noChangeArrowheads="1"/>
              </p:cNvSpPr>
              <p:nvPr/>
            </p:nvSpPr>
            <p:spPr bwMode="auto">
              <a:xfrm>
                <a:off x="6905943" y="4111476"/>
                <a:ext cx="630301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𝒔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𝟕</m:t>
                      </m:r>
                    </m:oMath>
                  </m:oMathPara>
                </a14:m>
                <a:endParaRPr kumimoji="0" lang="en-US" altLang="zh-CN" sz="3200" b="1" i="1" kern="1200" cap="none" spc="0" normalizeH="0" baseline="-2500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41055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05943" y="4111476"/>
                <a:ext cx="630301" cy="573427"/>
              </a:xfrm>
              <a:prstGeom prst="rect">
                <a:avLst/>
              </a:prstGeom>
              <a:blipFill rotWithShape="1">
                <a:blip r:embed="rId13"/>
                <a:stretch>
                  <a:fillRect l="-50" t="-85" r="10" b="-71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1056" name="Text Box 32"/>
              <p:cNvSpPr txBox="1">
                <a:spLocks noChangeArrowheads="1"/>
              </p:cNvSpPr>
              <p:nvPr/>
            </p:nvSpPr>
            <p:spPr bwMode="auto">
              <a:xfrm>
                <a:off x="7366318" y="4111476"/>
                <a:ext cx="630301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𝒔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𝟒</m:t>
                      </m:r>
                    </m:oMath>
                  </m:oMathPara>
                </a14:m>
                <a:endParaRPr kumimoji="0" lang="en-US" altLang="zh-CN" sz="3200" b="1" i="1" kern="1200" cap="none" spc="0" normalizeH="0" baseline="-2500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41056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66318" y="4111476"/>
                <a:ext cx="630301" cy="573427"/>
              </a:xfrm>
              <a:prstGeom prst="rect">
                <a:avLst/>
              </a:prstGeom>
              <a:blipFill rotWithShape="1">
                <a:blip r:embed="rId14"/>
                <a:stretch>
                  <a:fillRect l="-50" t="-85" r="10" b="-71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1057" name="Text Box 33"/>
              <p:cNvSpPr txBox="1">
                <a:spLocks noChangeArrowheads="1"/>
              </p:cNvSpPr>
              <p:nvPr/>
            </p:nvSpPr>
            <p:spPr bwMode="auto">
              <a:xfrm>
                <a:off x="7799705" y="4111476"/>
                <a:ext cx="630301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𝒔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𝟗</m:t>
                      </m:r>
                    </m:oMath>
                  </m:oMathPara>
                </a14:m>
                <a:endParaRPr kumimoji="0" lang="en-US" altLang="zh-CN" sz="3200" b="1" i="1" kern="1200" cap="none" spc="0" normalizeH="0" baseline="-2500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41057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99705" y="4111476"/>
                <a:ext cx="630301" cy="573427"/>
              </a:xfrm>
              <a:prstGeom prst="rect">
                <a:avLst/>
              </a:prstGeom>
              <a:blipFill rotWithShape="1">
                <a:blip r:embed="rId15"/>
                <a:stretch>
                  <a:fillRect t="-85" r="60" b="-71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1058" name="Text Box 34"/>
              <p:cNvSpPr txBox="1">
                <a:spLocks noChangeArrowheads="1"/>
              </p:cNvSpPr>
              <p:nvPr/>
            </p:nvSpPr>
            <p:spPr bwMode="auto">
              <a:xfrm>
                <a:off x="8275955" y="4111476"/>
                <a:ext cx="630301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𝒔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US" altLang="zh-CN" sz="3200" b="1" i="1" kern="1200" cap="none" spc="0" normalizeH="0" baseline="-2500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41058" name="Text 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955" y="4111476"/>
                <a:ext cx="630301" cy="573427"/>
              </a:xfrm>
              <a:prstGeom prst="rect">
                <a:avLst/>
              </a:prstGeom>
              <a:blipFill rotWithShape="1">
                <a:blip r:embed="rId16"/>
                <a:stretch>
                  <a:fillRect t="-85" r="60" b="-71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1059" name="Text Box 35"/>
              <p:cNvSpPr txBox="1">
                <a:spLocks noChangeArrowheads="1"/>
              </p:cNvSpPr>
              <p:nvPr/>
            </p:nvSpPr>
            <p:spPr bwMode="auto">
              <a:xfrm>
                <a:off x="8734743" y="4111476"/>
                <a:ext cx="630301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𝒔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en-US" altLang="zh-CN" sz="3200" b="1" i="1" kern="1200" cap="none" spc="0" normalizeH="0" baseline="-2500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41059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34743" y="4111476"/>
                <a:ext cx="630301" cy="573427"/>
              </a:xfrm>
              <a:prstGeom prst="rect">
                <a:avLst/>
              </a:prstGeom>
              <a:blipFill rotWithShape="1">
                <a:blip r:embed="rId17"/>
                <a:stretch>
                  <a:fillRect l="-50" t="-85" r="10" b="-71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1060" name="Text Box 36"/>
              <p:cNvSpPr txBox="1">
                <a:spLocks noChangeArrowheads="1"/>
              </p:cNvSpPr>
              <p:nvPr/>
            </p:nvSpPr>
            <p:spPr bwMode="auto">
              <a:xfrm>
                <a:off x="9166543" y="4111476"/>
                <a:ext cx="630301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𝒔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US" altLang="zh-CN" sz="3200" b="1" i="1" kern="1200" cap="none" spc="0" normalizeH="0" baseline="-2500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41060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66543" y="4111476"/>
                <a:ext cx="630301" cy="573427"/>
              </a:xfrm>
              <a:prstGeom prst="rect">
                <a:avLst/>
              </a:prstGeom>
              <a:blipFill rotWithShape="1">
                <a:blip r:embed="rId18"/>
                <a:stretch>
                  <a:fillRect l="-50" t="-85" r="10" b="-71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1061" name="Text Box 37"/>
              <p:cNvSpPr txBox="1">
                <a:spLocks noChangeArrowheads="1"/>
              </p:cNvSpPr>
              <p:nvPr/>
            </p:nvSpPr>
            <p:spPr bwMode="auto">
              <a:xfrm>
                <a:off x="9599930" y="4111476"/>
                <a:ext cx="630301" cy="5734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𝒔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𝟔</m:t>
                      </m:r>
                    </m:oMath>
                  </m:oMathPara>
                </a14:m>
                <a:endParaRPr kumimoji="0" lang="en-US" altLang="zh-CN" sz="3200" b="1" i="1" kern="1200" cap="none" spc="0" normalizeH="0" baseline="-2500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41061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99930" y="4111476"/>
                <a:ext cx="630301" cy="573427"/>
              </a:xfrm>
              <a:prstGeom prst="rect">
                <a:avLst/>
              </a:prstGeom>
              <a:blipFill rotWithShape="1">
                <a:blip r:embed="rId19"/>
                <a:stretch>
                  <a:fillRect t="-85" r="60" b="-71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088602" y="6202045"/>
                <a:ext cx="3240360" cy="5734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sz="320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→</m:t>
                    </m:r>
                    <m:r>
                      <a:rPr lang="en-US" altLang="zh-CN" sz="3200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表示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</a:rPr>
                      <m:t>𝑥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≤</m:t>
                    </m:r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Cambria Math" panose="02040503050406030204" charset="0"/>
                      </a:rPr>
                      <m:t>𝑦</m:t>
                    </m:r>
                  </m:oMath>
                </a14:m>
                <a:endPara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602" y="6202045"/>
                <a:ext cx="3240360" cy="573427"/>
              </a:xfrm>
              <a:prstGeom prst="rect">
                <a:avLst/>
              </a:prstGeom>
              <a:blipFill rotWithShape="1">
                <a:blip r:embed="rId20"/>
                <a:stretch>
                  <a:fillRect l="-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4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52" grpId="0"/>
      <p:bldP spid="641053" grpId="0"/>
      <p:bldP spid="641054" grpId="0"/>
      <p:bldP spid="641056" grpId="0"/>
      <p:bldP spid="641057" grpId="0"/>
      <p:bldP spid="641058" grpId="0"/>
      <p:bldP spid="641059" grpId="0"/>
      <p:bldP spid="641060" grpId="0"/>
      <p:bldP spid="641061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1065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5895" y="764704"/>
                <a:ext cx="9936480" cy="2061119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342900" marR="0" lvl="0" indent="-342900" algn="l" defTabSz="914400" rtl="0" eaLnBrk="1" fontAlgn="base" latinLnBrk="0" hangingPunct="1"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问题的解空间</a:t>
                </a:r>
                <a:endParaRPr kumimoji="0" lang="zh-CN" altLang="en-US" sz="2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85850" lvl="1" indent="-342900" eaLnBrk="1" hangingPunct="1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命题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1.  </a:t>
                </a:r>
                <a14:m>
                  <m:oMath xmlns:m="http://schemas.openxmlformats.org/officeDocument/2006/math"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 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zh-CN" alt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zh-CN" alt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kumimoji="0" lang="zh-CN" alt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40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𝑘𝑛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是一个可能解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zh-CN" alt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zh-CN" alt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kumimoji="0" lang="zh-CN" alt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𝑘𝑛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必是一个拓朴排序的序列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marR="0" lvl="1" algn="l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例</a:t>
                </a:r>
                <a:r>
                  <a:rPr lang="en-US" altLang="zh-CN" sz="2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.  </a:t>
                </a:r>
                <a14:m>
                  <m:oMath xmlns:m="http://schemas.openxmlformats.org/officeDocument/2006/math"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𝑃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={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𝑃</m:t>
                    </m:r>
                    <m:r>
                      <a:rPr lang="en-US" altLang="zh-CN" sz="2400" i="1" baseline="-25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1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𝑃</m:t>
                    </m:r>
                    <m:r>
                      <a:rPr lang="en-US" altLang="zh-CN" sz="2400" i="1" baseline="-25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2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𝑃</m:t>
                    </m:r>
                    <m:r>
                      <a:rPr lang="en-US" altLang="zh-CN" sz="2400" i="1" baseline="-25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3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𝑃</m:t>
                    </m:r>
                    <m:r>
                      <a:rPr lang="en-US" altLang="zh-CN" sz="2400" i="1" baseline="-25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4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}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，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𝐽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={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𝐽</m:t>
                    </m:r>
                    <m:r>
                      <a:rPr lang="en-US" altLang="zh-CN" sz="2400" i="1" baseline="-25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1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𝐽</m:t>
                    </m:r>
                    <m:r>
                      <a:rPr lang="en-US" altLang="zh-CN" sz="2400" i="1" baseline="-25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2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𝐽</m:t>
                    </m:r>
                    <m:r>
                      <a:rPr lang="en-US" altLang="zh-CN" sz="2400" i="1" baseline="-25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3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𝐽</m:t>
                    </m:r>
                    <m:r>
                      <a:rPr lang="en-US" altLang="zh-CN" sz="2400" i="1" baseline="-25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4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}</m:t>
                    </m:r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，</m:t>
                    </m:r>
                    <m:r>
                      <a:rPr lang="en-US" altLang="zh-CN" sz="2400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𝐽</m:t>
                    </m:r>
                  </m:oMath>
                </a14:m>
                <a:r>
                  <a:rPr lang="zh-CN" altLang="en-US" sz="2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的偏序如下：</a:t>
                </a:r>
                <a:endParaRPr kumimoji="0" lang="zh-CN" altLang="en-US" sz="240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065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895" y="764704"/>
                <a:ext cx="9936480" cy="2061119"/>
              </a:xfrm>
              <a:blipFill rotWithShape="1">
                <a:blip r:embed="rId1"/>
                <a:stretch>
                  <a:fillRect l="-128" t="-624" r="-128" b="-276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0740" name="Group 84"/>
          <p:cNvGrpSpPr/>
          <p:nvPr/>
        </p:nvGrpSpPr>
        <p:grpSpPr>
          <a:xfrm>
            <a:off x="3919364" y="2924944"/>
            <a:ext cx="1862138" cy="1449388"/>
            <a:chOff x="2630" y="1842"/>
            <a:chExt cx="1173" cy="9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073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630" y="184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10732" name="Text 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0" y="1842"/>
                  <a:ext cx="343" cy="323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0733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460" y="184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10733" name="Text 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0" y="1842"/>
                  <a:ext cx="343" cy="323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0734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2643" y="242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10734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43" y="2422"/>
                  <a:ext cx="343" cy="323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0735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460" y="243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10735" name="Text 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0" y="2432"/>
                  <a:ext cx="343" cy="32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031" name="Line 80"/>
            <p:cNvSpPr/>
            <p:nvPr/>
          </p:nvSpPr>
          <p:spPr>
            <a:xfrm>
              <a:off x="2786" y="2160"/>
              <a:ext cx="0" cy="317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29032" name="Line 81"/>
            <p:cNvSpPr/>
            <p:nvPr/>
          </p:nvSpPr>
          <p:spPr>
            <a:xfrm>
              <a:off x="2967" y="2069"/>
              <a:ext cx="590" cy="454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29033" name="Line 82"/>
            <p:cNvSpPr/>
            <p:nvPr/>
          </p:nvSpPr>
          <p:spPr>
            <a:xfrm>
              <a:off x="3648" y="2160"/>
              <a:ext cx="0" cy="317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10741" name="Rectangle 85"/>
              <p:cNvSpPr>
                <a:spLocks noChangeArrowheads="1"/>
              </p:cNvSpPr>
              <p:nvPr/>
            </p:nvSpPr>
            <p:spPr bwMode="auto">
              <a:xfrm>
                <a:off x="175895" y="4400725"/>
                <a:ext cx="9936480" cy="14045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pPr marR="0" lvl="0" algn="l" defTabSz="914400" rtl="0">
                  <a:lnSpc>
                    <a:spcPct val="12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则 </a:t>
                </a:r>
                <a14:m>
                  <m:oMath xmlns:m="http://schemas.openxmlformats.org/officeDocument/2006/math"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zh-CN" altLang="en-US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zh-CN" altLang="en-US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zh-CN" altLang="en-US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(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zh-CN" altLang="en-US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是拓朴排序列</a:t>
                </a:r>
                <a:endParaRPr kumimoji="0" lang="zh-CN" altLang="en-US" sz="240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0" algn="l" defTabSz="914400" rtl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对应于</a:t>
                </a:r>
                <a14:m>
                  <m:oMath xmlns:m="http://schemas.openxmlformats.org/officeDocument/2006/math"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zh-CN" altLang="en-US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zh-CN" altLang="en-US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0" lang="zh-CN" altLang="en-US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、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𝐽</m:t>
                    </m:r>
                    <m:r>
                      <a:rPr kumimoji="0" lang="en-US" altLang="zh-CN" sz="240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kumimoji="0" lang="en-US" altLang="zh-CN" sz="2400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0741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895" y="4400725"/>
                <a:ext cx="9936480" cy="1404539"/>
              </a:xfrm>
              <a:prstGeom prst="rect">
                <a:avLst/>
              </a:prstGeom>
              <a:blipFill rotWithShape="1">
                <a:blip r:embed="rId6"/>
                <a:stretch>
                  <a:fillRect l="-134" t="-917" r="-128" b="-912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0742" name="Text Box 86"/>
          <p:cNvSpPr txBox="1">
            <a:spLocks noChangeArrowheads="1"/>
          </p:cNvSpPr>
          <p:nvPr/>
        </p:nvSpPr>
        <p:spPr bwMode="auto">
          <a:xfrm>
            <a:off x="175895" y="5877272"/>
            <a:ext cx="10079549" cy="95410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问题的解空间是所有拓朴排序的序列集合，每个序列对应一个可能的解</a:t>
            </a:r>
            <a:endParaRPr kumimoji="0" lang="zh-CN" altLang="en-US" sz="2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1029" name="Rectangle 5"/>
          <p:cNvSpPr>
            <a:spLocks noGrp="1" noChangeArrowheads="1"/>
          </p:cNvSpPr>
          <p:nvPr>
            <p:ph type="title"/>
          </p:nvPr>
        </p:nvSpPr>
        <p:spPr>
          <a:xfrm>
            <a:off x="3127276" y="0"/>
            <a:ext cx="4528398" cy="68770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转换为树搜索问题</a:t>
            </a:r>
            <a:endParaRPr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741" grpId="0" animBg="1"/>
      <p:bldP spid="71074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818" name="Rectangle 42"/>
          <p:cNvSpPr>
            <a:spLocks noGrp="1" noChangeArrowheads="1"/>
          </p:cNvSpPr>
          <p:nvPr>
            <p:ph idx="1"/>
          </p:nvPr>
        </p:nvSpPr>
        <p:spPr>
          <a:xfrm>
            <a:off x="174625" y="908051"/>
            <a:ext cx="9577388" cy="5826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 eaLnBrk="1" hangingPunct="1"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问题的树表示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（即用树表示所有拓朴排序序列）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1074" name="Group 98"/>
          <p:cNvGrpSpPr/>
          <p:nvPr/>
        </p:nvGrpSpPr>
        <p:grpSpPr>
          <a:xfrm>
            <a:off x="1974850" y="1851025"/>
            <a:ext cx="5691188" cy="3746500"/>
            <a:chOff x="745" y="1207"/>
            <a:chExt cx="3584" cy="2360"/>
          </a:xfrm>
        </p:grpSpPr>
        <p:sp>
          <p:nvSpPr>
            <p:cNvPr id="131075" name="Line 77"/>
            <p:cNvSpPr/>
            <p:nvPr/>
          </p:nvSpPr>
          <p:spPr>
            <a:xfrm flipH="1">
              <a:off x="1879" y="1344"/>
              <a:ext cx="862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76" name="Line 78"/>
            <p:cNvSpPr/>
            <p:nvPr/>
          </p:nvSpPr>
          <p:spPr>
            <a:xfrm>
              <a:off x="3013" y="1344"/>
              <a:ext cx="771" cy="36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77" name="Line 79"/>
            <p:cNvSpPr/>
            <p:nvPr/>
          </p:nvSpPr>
          <p:spPr>
            <a:xfrm flipH="1">
              <a:off x="1290" y="1797"/>
              <a:ext cx="408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78" name="Line 80"/>
            <p:cNvSpPr/>
            <p:nvPr/>
          </p:nvSpPr>
          <p:spPr>
            <a:xfrm>
              <a:off x="1879" y="1797"/>
              <a:ext cx="272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79" name="Line 81"/>
            <p:cNvSpPr/>
            <p:nvPr/>
          </p:nvSpPr>
          <p:spPr>
            <a:xfrm flipH="1">
              <a:off x="927" y="2341"/>
              <a:ext cx="226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0" name="Line 82"/>
            <p:cNvSpPr/>
            <p:nvPr/>
          </p:nvSpPr>
          <p:spPr>
            <a:xfrm>
              <a:off x="1335" y="2341"/>
              <a:ext cx="181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1" name="Line 83"/>
            <p:cNvSpPr/>
            <p:nvPr/>
          </p:nvSpPr>
          <p:spPr>
            <a:xfrm>
              <a:off x="881" y="2931"/>
              <a:ext cx="0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2" name="Line 84"/>
            <p:cNvSpPr/>
            <p:nvPr/>
          </p:nvSpPr>
          <p:spPr>
            <a:xfrm>
              <a:off x="1516" y="2931"/>
              <a:ext cx="0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3" name="Line 85"/>
            <p:cNvSpPr/>
            <p:nvPr/>
          </p:nvSpPr>
          <p:spPr>
            <a:xfrm>
              <a:off x="2197" y="2387"/>
              <a:ext cx="0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4" name="Line 86"/>
            <p:cNvSpPr/>
            <p:nvPr/>
          </p:nvSpPr>
          <p:spPr>
            <a:xfrm>
              <a:off x="2197" y="2931"/>
              <a:ext cx="0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5" name="Line 93"/>
            <p:cNvSpPr/>
            <p:nvPr/>
          </p:nvSpPr>
          <p:spPr>
            <a:xfrm>
              <a:off x="3558" y="2976"/>
              <a:ext cx="0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6" name="Line 94"/>
            <p:cNvSpPr/>
            <p:nvPr/>
          </p:nvSpPr>
          <p:spPr>
            <a:xfrm>
              <a:off x="4193" y="2976"/>
              <a:ext cx="0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7" name="Line 95"/>
            <p:cNvSpPr/>
            <p:nvPr/>
          </p:nvSpPr>
          <p:spPr>
            <a:xfrm flipH="1">
              <a:off x="3603" y="2387"/>
              <a:ext cx="181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8" name="Line 96"/>
            <p:cNvSpPr/>
            <p:nvPr/>
          </p:nvSpPr>
          <p:spPr>
            <a:xfrm>
              <a:off x="3966" y="2387"/>
              <a:ext cx="181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1089" name="Line 97"/>
            <p:cNvSpPr/>
            <p:nvPr/>
          </p:nvSpPr>
          <p:spPr>
            <a:xfrm>
              <a:off x="3875" y="1888"/>
              <a:ext cx="0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715819" name="Oval 43"/>
            <p:cNvSpPr>
              <a:spLocks noChangeArrowheads="1"/>
            </p:cNvSpPr>
            <p:nvPr/>
          </p:nvSpPr>
          <p:spPr bwMode="auto">
            <a:xfrm>
              <a:off x="2741" y="1207"/>
              <a:ext cx="272" cy="22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0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5838" name="Oval 62"/>
            <p:cNvSpPr>
              <a:spLocks noChangeArrowheads="1"/>
            </p:cNvSpPr>
            <p:nvPr/>
          </p:nvSpPr>
          <p:spPr bwMode="auto">
            <a:xfrm>
              <a:off x="1653" y="1615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1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7" name="Oval 71"/>
            <p:cNvSpPr>
              <a:spLocks noChangeArrowheads="1"/>
            </p:cNvSpPr>
            <p:nvPr/>
          </p:nvSpPr>
          <p:spPr bwMode="auto">
            <a:xfrm>
              <a:off x="3740" y="1661"/>
              <a:ext cx="271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2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39" name="Oval 63"/>
            <p:cNvSpPr>
              <a:spLocks noChangeArrowheads="1"/>
            </p:cNvSpPr>
            <p:nvPr/>
          </p:nvSpPr>
          <p:spPr bwMode="auto">
            <a:xfrm>
              <a:off x="1108" y="2160"/>
              <a:ext cx="271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2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4" name="Oval 68"/>
            <p:cNvSpPr>
              <a:spLocks noChangeArrowheads="1"/>
            </p:cNvSpPr>
            <p:nvPr/>
          </p:nvSpPr>
          <p:spPr bwMode="auto">
            <a:xfrm>
              <a:off x="2061" y="2160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3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8" name="Oval 72"/>
            <p:cNvSpPr>
              <a:spLocks noChangeArrowheads="1"/>
            </p:cNvSpPr>
            <p:nvPr/>
          </p:nvSpPr>
          <p:spPr bwMode="auto">
            <a:xfrm>
              <a:off x="3740" y="2205"/>
              <a:ext cx="271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1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0" name="Oval 64"/>
            <p:cNvSpPr>
              <a:spLocks noChangeArrowheads="1"/>
            </p:cNvSpPr>
            <p:nvPr/>
          </p:nvSpPr>
          <p:spPr bwMode="auto">
            <a:xfrm>
              <a:off x="745" y="2704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3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1" name="Oval 65"/>
            <p:cNvSpPr>
              <a:spLocks noChangeArrowheads="1"/>
            </p:cNvSpPr>
            <p:nvPr/>
          </p:nvSpPr>
          <p:spPr bwMode="auto">
            <a:xfrm>
              <a:off x="1379" y="2704"/>
              <a:ext cx="271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4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5" name="Oval 69"/>
            <p:cNvSpPr>
              <a:spLocks noChangeArrowheads="1"/>
            </p:cNvSpPr>
            <p:nvPr/>
          </p:nvSpPr>
          <p:spPr bwMode="auto">
            <a:xfrm>
              <a:off x="2061" y="2704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2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9" name="Oval 73"/>
            <p:cNvSpPr>
              <a:spLocks noChangeArrowheads="1"/>
            </p:cNvSpPr>
            <p:nvPr/>
          </p:nvSpPr>
          <p:spPr bwMode="auto">
            <a:xfrm>
              <a:off x="3422" y="2750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4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50" name="Oval 74"/>
            <p:cNvSpPr>
              <a:spLocks noChangeArrowheads="1"/>
            </p:cNvSpPr>
            <p:nvPr/>
          </p:nvSpPr>
          <p:spPr bwMode="auto">
            <a:xfrm>
              <a:off x="4057" y="2750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3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2" name="Oval 66"/>
            <p:cNvSpPr>
              <a:spLocks noChangeArrowheads="1"/>
            </p:cNvSpPr>
            <p:nvPr/>
          </p:nvSpPr>
          <p:spPr bwMode="auto">
            <a:xfrm>
              <a:off x="1379" y="3294"/>
              <a:ext cx="271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3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3" name="Oval 67"/>
            <p:cNvSpPr>
              <a:spLocks noChangeArrowheads="1"/>
            </p:cNvSpPr>
            <p:nvPr/>
          </p:nvSpPr>
          <p:spPr bwMode="auto">
            <a:xfrm>
              <a:off x="745" y="3294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4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46" name="Oval 70"/>
            <p:cNvSpPr>
              <a:spLocks noChangeArrowheads="1"/>
            </p:cNvSpPr>
            <p:nvPr/>
          </p:nvSpPr>
          <p:spPr bwMode="auto">
            <a:xfrm>
              <a:off x="2061" y="3294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4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51" name="Oval 75"/>
            <p:cNvSpPr>
              <a:spLocks noChangeArrowheads="1"/>
            </p:cNvSpPr>
            <p:nvPr/>
          </p:nvSpPr>
          <p:spPr bwMode="auto">
            <a:xfrm>
              <a:off x="4057" y="3340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4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715852" name="Oval 76"/>
            <p:cNvSpPr>
              <a:spLocks noChangeArrowheads="1"/>
            </p:cNvSpPr>
            <p:nvPr/>
          </p:nvSpPr>
          <p:spPr bwMode="auto">
            <a:xfrm>
              <a:off x="3422" y="3340"/>
              <a:ext cx="272" cy="227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en-US" altLang="zh-CN" sz="2000" b="1" noProof="0">
                  <a:ln>
                    <a:noFill/>
                  </a:ln>
                  <a:effectLst/>
                  <a:uLnTx/>
                  <a:uFillTx/>
                  <a:sym typeface="+mn-ea"/>
                </a:rPr>
                <a:t>3</a:t>
              </a:r>
              <a:endPara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endParaRPr>
            </a:p>
          </p:txBody>
        </p:sp>
      </p:grpSp>
      <p:sp>
        <p:nvSpPr>
          <p:cNvPr id="37" name="Rectangle 5"/>
          <p:cNvSpPr txBox="1">
            <a:spLocks noChangeArrowheads="1"/>
          </p:cNvSpPr>
          <p:nvPr/>
        </p:nvSpPr>
        <p:spPr>
          <a:xfrm>
            <a:off x="3127276" y="0"/>
            <a:ext cx="4528398" cy="68770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defRPr/>
            </a:pPr>
            <a:r>
              <a:rPr lang="zh-CN" altLang="en-US" sz="4000" dirty="0">
                <a:solidFill>
                  <a:srgbClr val="00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转换为树搜索问题</a:t>
            </a:r>
            <a:endParaRPr lang="zh-CN" altLang="en-US" sz="4000" dirty="0">
              <a:solidFill>
                <a:srgbClr val="0000FF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79603" y="1700808"/>
            <a:ext cx="367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空集：表示未安排工作</a:t>
            </a:r>
            <a:endParaRPr lang="zh-CN" altLang="en-US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687117" y="2543138"/>
            <a:ext cx="6336028" cy="72008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687117" y="3395419"/>
            <a:ext cx="6336028" cy="72008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687117" y="4284833"/>
            <a:ext cx="6336028" cy="72008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687117" y="5195074"/>
            <a:ext cx="6336028" cy="72008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3847" y="2276872"/>
            <a:ext cx="1512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第一个人：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3847" y="3127127"/>
            <a:ext cx="1512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第二个人：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3847" y="3997717"/>
            <a:ext cx="1512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第三个人：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3847" y="4919409"/>
            <a:ext cx="1512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第四个人：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7" name="Group 84"/>
          <p:cNvGrpSpPr/>
          <p:nvPr/>
        </p:nvGrpSpPr>
        <p:grpSpPr>
          <a:xfrm>
            <a:off x="8177906" y="4194715"/>
            <a:ext cx="1862138" cy="1449388"/>
            <a:chOff x="2630" y="1842"/>
            <a:chExt cx="1173" cy="9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630" y="184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58" name="Text 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0" y="1842"/>
                  <a:ext cx="343" cy="323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460" y="184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59" name="Text 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0" y="1842"/>
                  <a:ext cx="343" cy="323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2643" y="242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0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43" y="2422"/>
                  <a:ext cx="343" cy="323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460" y="243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61" name="Text 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0" y="2432"/>
                  <a:ext cx="343" cy="323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Line 80"/>
            <p:cNvSpPr/>
            <p:nvPr/>
          </p:nvSpPr>
          <p:spPr>
            <a:xfrm>
              <a:off x="2786" y="2160"/>
              <a:ext cx="0" cy="317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63" name="Line 81"/>
            <p:cNvSpPr/>
            <p:nvPr/>
          </p:nvSpPr>
          <p:spPr>
            <a:xfrm>
              <a:off x="2967" y="2069"/>
              <a:ext cx="590" cy="454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64" name="Line 82"/>
            <p:cNvSpPr/>
            <p:nvPr/>
          </p:nvSpPr>
          <p:spPr>
            <a:xfrm>
              <a:off x="3648" y="2160"/>
              <a:ext cx="0" cy="317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54" grpId="0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2054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45134" y="1363345"/>
                <a:ext cx="9594909" cy="2065655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342900" marR="0" lvl="0" indent="-34290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问题的定义</a:t>
                </a:r>
                <a:endParaRPr kumimoji="0" lang="zh-CN" altLang="en-US" sz="2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 Regular" panose="02020603050405020304" charset="0"/>
                  <a:ea typeface="楷体" panose="02010609060101010101" pitchFamily="49" charset="-122"/>
                  <a:cs typeface="Times New Roman Regular" panose="02020603050405020304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输入</a:t>
                </a:r>
                <a:r>
                  <a:rPr kumimoji="0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:</a:t>
                </a:r>
                <a:r>
                  <a:rPr kumimoji="0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个布尔变量</a:t>
                </a:r>
                <a14:m>
                  <m:oMath xmlns:m="http://schemas.openxmlformats.org/officeDocument/2006/math"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𝑥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1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𝑥</m:t>
                    </m:r>
                    <m:r>
                      <a:rPr kumimoji="0" lang="en-US" altLang="zh-CN" sz="240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2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⋯</m:t>
                    </m:r>
                    <m:r>
                      <a:rPr kumimoji="0" lang="en-US" altLang="zh-CN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 </m:t>
                    </m:r>
                    <m:r>
                      <a:rPr kumimoji="0" lang="en-US" altLang="zh-CN" sz="2400" i="1" u="none" strike="noStrike" kern="1200" cap="none" spc="0" normalizeH="0" baseline="0" noProof="0" dirty="0" err="1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𝑥</m:t>
                    </m:r>
                    <m:r>
                      <a:rPr kumimoji="0" lang="en-US" altLang="zh-CN" sz="2400" i="1" u="none" strike="noStrike" kern="120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ea typeface="楷体" panose="02010609060101010101" pitchFamily="49" charset="-122"/>
                    <a:cs typeface="Times New Roman Regular" panose="02020603050405020304" charset="0"/>
                  </a:rPr>
                  <a:t>，</a:t>
                </a: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 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⋯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 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 baseline="-2500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的布尔表达式</a:t>
                </a:r>
                <a:endParaRPr kumimoji="0" lang="zh-CN" altLang="en-US" sz="2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 Regular" panose="02020603050405020304" charset="0"/>
                  <a:ea typeface="楷体" panose="02010609060101010101" pitchFamily="49" charset="-122"/>
                  <a:cs typeface="Times New Roman Regular" panose="02020603050405020304" charset="0"/>
                </a:endParaRPr>
              </a:p>
              <a:p>
                <a:pPr lvl="1" algn="just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输出</a:t>
                </a:r>
                <a:r>
                  <a:rPr kumimoji="0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:</a:t>
                </a:r>
                <a:r>
                  <a:rPr kumimoji="0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 </a:t>
                </a: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是否存在一个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 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 baseline="-2500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Cambria Math" panose="02040503050406030204" charset="0"/>
                      </a:rPr>
                      <m:t>⋯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, 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2400" i="1" baseline="-2500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 Regular" panose="02020603050405020304" charset="0"/>
                    <a:ea typeface="楷体" panose="02010609060101010101" pitchFamily="49" charset="-122"/>
                    <a:cs typeface="Times New Roman Regular" panose="02020603050405020304" charset="0"/>
                  </a:rPr>
                  <a:t>的一种赋值，使得布尔表达式为真</a:t>
                </a:r>
                <a:endParaRPr lang="en-US" altLang="zh-CN" sz="2400" dirty="0">
                  <a:latin typeface="Times New Roman Regular" panose="02020603050405020304" charset="0"/>
                  <a:ea typeface="楷体" panose="02010609060101010101" pitchFamily="49" charset="-122"/>
                  <a:cs typeface="Times New Roman Regular" panose="02020603050405020304" charset="0"/>
                </a:endParaRPr>
              </a:p>
            </p:txBody>
          </p:sp>
        </mc:Choice>
        <mc:Fallback>
          <p:sp>
            <p:nvSpPr>
              <p:cNvPr id="62054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45134" y="1363345"/>
                <a:ext cx="9594909" cy="2065655"/>
              </a:xfrm>
              <a:blipFill rotWithShape="1">
                <a:blip r:embed="rId1"/>
                <a:stretch>
                  <a:fillRect l="-139" t="-615" r="-132" b="-1995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548" name="Text Box 4"/>
          <p:cNvSpPr txBox="1">
            <a:spLocks noChangeArrowheads="1"/>
          </p:cNvSpPr>
          <p:nvPr/>
        </p:nvSpPr>
        <p:spPr bwMode="auto">
          <a:xfrm>
            <a:off x="2727008" y="376238"/>
            <a:ext cx="590550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lang="zh-CN" altLang="en-US" sz="4000" b="1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布尔表达式可满足性问题</a:t>
            </a:r>
            <a:endParaRPr lang="zh-CN" altLang="en-US" sz="4000" b="1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5133" y="3709352"/>
            <a:ext cx="9594909" cy="113024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  <a:defRPr/>
            </a:pPr>
            <a:r>
              <a:rPr lang="zh-CN" altLang="en-US" sz="2400" dirty="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布尔表达式是布尔运算量和逻辑运算符按一定语法规则组成的式子，它最终只有</a:t>
            </a:r>
            <a:r>
              <a:rPr lang="en-US" altLang="zh-CN" sz="2400" dirty="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true</a:t>
            </a:r>
            <a:r>
              <a:rPr lang="zh-CN" altLang="en-US" sz="2400" dirty="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（真）和</a:t>
            </a:r>
            <a:r>
              <a:rPr lang="en-US" altLang="zh-CN" sz="2400" dirty="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false</a:t>
            </a:r>
            <a:r>
              <a:rPr lang="zh-CN" altLang="en-US" sz="2400" dirty="0"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（假）两个取值。</a:t>
            </a:r>
            <a:endParaRPr lang="en-US" altLang="zh-CN" sz="2400" dirty="0"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title"/>
          </p:nvPr>
        </p:nvSpPr>
        <p:spPr>
          <a:xfrm>
            <a:off x="3127276" y="0"/>
            <a:ext cx="4528398" cy="68770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转换为树搜索问题</a:t>
            </a:r>
            <a:endParaRPr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3"/>
              <p:cNvSpPr txBox="1">
                <a:spLocks noChangeArrowheads="1"/>
              </p:cNvSpPr>
              <p:nvPr/>
            </p:nvSpPr>
            <p:spPr bwMode="auto">
              <a:xfrm>
                <a:off x="390972" y="1226171"/>
                <a:ext cx="9793088" cy="4405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  <a:defRPr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拓朴序列树的生成算法</a:t>
                </a:r>
                <a:r>
                  <a:rPr lang="zh-CN" altLang="en-US" sz="28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sz="28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偏序集合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𝑺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，树根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root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𝑺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的所有拓朴排序序列构成的树。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生成树根</a:t>
                </a:r>
                <a:r>
                  <a:rPr lang="en-US" altLang="zh-CN" sz="2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root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选择偏序集中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没有前序元素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的所有元素，作为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root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的子结点</a:t>
                </a:r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3.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root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的每个子结点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𝒗</a:t>
                </a:r>
                <a:r>
                  <a:rPr lang="zh-CN" alt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  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−{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pl-PL" altLang="zh-CN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sz="24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defRPr/>
                </a:pPr>
                <a:r>
                  <a:rPr lang="en-US" sz="24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把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𝒗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作为根，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递归地</a:t>
                </a: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处理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𝑺。</a:t>
                </a:r>
                <a:endParaRPr lang="pl-PL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972" y="1226171"/>
                <a:ext cx="9793088" cy="4405657"/>
              </a:xfrm>
              <a:prstGeom prst="rect">
                <a:avLst/>
              </a:prstGeom>
              <a:blipFill rotWithShape="1">
                <a:blip r:embed="rId1"/>
                <a:stretch>
                  <a:fillRect l="-3279" t="-14" r="6" b="-6442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50" name="Line 14"/>
          <p:cNvSpPr/>
          <p:nvPr/>
        </p:nvSpPr>
        <p:spPr>
          <a:xfrm flipH="1">
            <a:off x="6080125" y="334119"/>
            <a:ext cx="1368425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1" name="Line 15"/>
          <p:cNvSpPr/>
          <p:nvPr/>
        </p:nvSpPr>
        <p:spPr>
          <a:xfrm>
            <a:off x="7880350" y="334119"/>
            <a:ext cx="1223963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2" name="Line 16"/>
          <p:cNvSpPr/>
          <p:nvPr/>
        </p:nvSpPr>
        <p:spPr>
          <a:xfrm flipH="1">
            <a:off x="5145088" y="1053257"/>
            <a:ext cx="647700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3" name="Line 17"/>
          <p:cNvSpPr/>
          <p:nvPr/>
        </p:nvSpPr>
        <p:spPr>
          <a:xfrm>
            <a:off x="6080125" y="1053257"/>
            <a:ext cx="43180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4" name="Line 18"/>
          <p:cNvSpPr/>
          <p:nvPr/>
        </p:nvSpPr>
        <p:spPr>
          <a:xfrm flipH="1">
            <a:off x="4568825" y="1916857"/>
            <a:ext cx="358775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5" name="Line 19"/>
          <p:cNvSpPr/>
          <p:nvPr/>
        </p:nvSpPr>
        <p:spPr>
          <a:xfrm>
            <a:off x="5216525" y="1916857"/>
            <a:ext cx="287338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6" name="Line 20"/>
          <p:cNvSpPr/>
          <p:nvPr/>
        </p:nvSpPr>
        <p:spPr>
          <a:xfrm>
            <a:off x="4495800" y="2853482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7" name="Line 21"/>
          <p:cNvSpPr/>
          <p:nvPr/>
        </p:nvSpPr>
        <p:spPr>
          <a:xfrm>
            <a:off x="5503863" y="2853482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8" name="Line 22"/>
          <p:cNvSpPr/>
          <p:nvPr/>
        </p:nvSpPr>
        <p:spPr>
          <a:xfrm>
            <a:off x="6584950" y="1989882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9" name="Line 23"/>
          <p:cNvSpPr/>
          <p:nvPr/>
        </p:nvSpPr>
        <p:spPr>
          <a:xfrm>
            <a:off x="6584950" y="2853482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0" name="Line 24"/>
          <p:cNvSpPr/>
          <p:nvPr/>
        </p:nvSpPr>
        <p:spPr>
          <a:xfrm>
            <a:off x="8745538" y="2924919"/>
            <a:ext cx="0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1" name="Line 25"/>
          <p:cNvSpPr/>
          <p:nvPr/>
        </p:nvSpPr>
        <p:spPr>
          <a:xfrm>
            <a:off x="9753600" y="2924919"/>
            <a:ext cx="0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2" name="Line 26"/>
          <p:cNvSpPr/>
          <p:nvPr/>
        </p:nvSpPr>
        <p:spPr>
          <a:xfrm flipH="1">
            <a:off x="8816975" y="1989882"/>
            <a:ext cx="287338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3" name="Line 27"/>
          <p:cNvSpPr/>
          <p:nvPr/>
        </p:nvSpPr>
        <p:spPr>
          <a:xfrm>
            <a:off x="9393238" y="1989882"/>
            <a:ext cx="28575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4" name="Line 28"/>
          <p:cNvSpPr/>
          <p:nvPr/>
        </p:nvSpPr>
        <p:spPr>
          <a:xfrm>
            <a:off x="9248775" y="1197719"/>
            <a:ext cx="0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5" name="Oval 29"/>
          <p:cNvSpPr>
            <a:spLocks noChangeArrowheads="1"/>
          </p:cNvSpPr>
          <p:nvPr/>
        </p:nvSpPr>
        <p:spPr bwMode="auto">
          <a:xfrm>
            <a:off x="7448550" y="116632"/>
            <a:ext cx="431800" cy="360363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0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66" name="Oval 30"/>
          <p:cNvSpPr>
            <a:spLocks noChangeArrowheads="1"/>
          </p:cNvSpPr>
          <p:nvPr/>
        </p:nvSpPr>
        <p:spPr bwMode="auto">
          <a:xfrm>
            <a:off x="5722938" y="764332"/>
            <a:ext cx="430213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3567" name="Oval 31"/>
          <p:cNvSpPr>
            <a:spLocks noChangeArrowheads="1"/>
          </p:cNvSpPr>
          <p:nvPr/>
        </p:nvSpPr>
        <p:spPr bwMode="auto">
          <a:xfrm>
            <a:off x="9032875" y="837357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68" name="Oval 32"/>
          <p:cNvSpPr>
            <a:spLocks noChangeArrowheads="1"/>
          </p:cNvSpPr>
          <p:nvPr/>
        </p:nvSpPr>
        <p:spPr bwMode="auto">
          <a:xfrm>
            <a:off x="4856163" y="16295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3569" name="Oval 33"/>
          <p:cNvSpPr>
            <a:spLocks noChangeArrowheads="1"/>
          </p:cNvSpPr>
          <p:nvPr/>
        </p:nvSpPr>
        <p:spPr bwMode="auto">
          <a:xfrm>
            <a:off x="6369050" y="16295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0" name="Oval 34"/>
          <p:cNvSpPr>
            <a:spLocks noChangeArrowheads="1"/>
          </p:cNvSpPr>
          <p:nvPr/>
        </p:nvSpPr>
        <p:spPr bwMode="auto">
          <a:xfrm>
            <a:off x="9032875" y="1700957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1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1" name="Oval 35"/>
          <p:cNvSpPr>
            <a:spLocks noChangeArrowheads="1"/>
          </p:cNvSpPr>
          <p:nvPr/>
        </p:nvSpPr>
        <p:spPr bwMode="auto">
          <a:xfrm>
            <a:off x="4279900" y="24931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2" name="Oval 36"/>
          <p:cNvSpPr>
            <a:spLocks noChangeArrowheads="1"/>
          </p:cNvSpPr>
          <p:nvPr/>
        </p:nvSpPr>
        <p:spPr bwMode="auto">
          <a:xfrm>
            <a:off x="5287963" y="24931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3" name="Oval 37"/>
          <p:cNvSpPr>
            <a:spLocks noChangeArrowheads="1"/>
          </p:cNvSpPr>
          <p:nvPr/>
        </p:nvSpPr>
        <p:spPr bwMode="auto">
          <a:xfrm>
            <a:off x="6369050" y="24931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4" name="Oval 38"/>
          <p:cNvSpPr>
            <a:spLocks noChangeArrowheads="1"/>
          </p:cNvSpPr>
          <p:nvPr/>
        </p:nvSpPr>
        <p:spPr bwMode="auto">
          <a:xfrm>
            <a:off x="8529638" y="25661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5" name="Oval 39"/>
          <p:cNvSpPr>
            <a:spLocks noChangeArrowheads="1"/>
          </p:cNvSpPr>
          <p:nvPr/>
        </p:nvSpPr>
        <p:spPr bwMode="auto">
          <a:xfrm>
            <a:off x="9537700" y="25661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6" name="Oval 40"/>
          <p:cNvSpPr>
            <a:spLocks noChangeArrowheads="1"/>
          </p:cNvSpPr>
          <p:nvPr/>
        </p:nvSpPr>
        <p:spPr bwMode="auto">
          <a:xfrm>
            <a:off x="5287963" y="34297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7" name="Oval 41"/>
          <p:cNvSpPr>
            <a:spLocks noChangeArrowheads="1"/>
          </p:cNvSpPr>
          <p:nvPr/>
        </p:nvSpPr>
        <p:spPr bwMode="auto">
          <a:xfrm>
            <a:off x="4279900" y="34297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8" name="Oval 42"/>
          <p:cNvSpPr>
            <a:spLocks noChangeArrowheads="1"/>
          </p:cNvSpPr>
          <p:nvPr/>
        </p:nvSpPr>
        <p:spPr bwMode="auto">
          <a:xfrm>
            <a:off x="6369050" y="34297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9" name="Oval 43"/>
          <p:cNvSpPr>
            <a:spLocks noChangeArrowheads="1"/>
          </p:cNvSpPr>
          <p:nvPr/>
        </p:nvSpPr>
        <p:spPr bwMode="auto">
          <a:xfrm>
            <a:off x="9537700" y="350276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80" name="Oval 44"/>
          <p:cNvSpPr>
            <a:spLocks noChangeArrowheads="1"/>
          </p:cNvSpPr>
          <p:nvPr/>
        </p:nvSpPr>
        <p:spPr bwMode="auto">
          <a:xfrm>
            <a:off x="8529638" y="350276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grpSp>
        <p:nvGrpSpPr>
          <p:cNvPr id="135201" name="Group 88"/>
          <p:cNvGrpSpPr/>
          <p:nvPr/>
        </p:nvGrpSpPr>
        <p:grpSpPr>
          <a:xfrm>
            <a:off x="1690440" y="-27384"/>
            <a:ext cx="1130300" cy="1003300"/>
            <a:chOff x="1045" y="167"/>
            <a:chExt cx="712" cy="632"/>
          </a:xfrm>
        </p:grpSpPr>
        <p:sp>
          <p:nvSpPr>
            <p:cNvPr id="135202" name="Rectangle 87"/>
            <p:cNvSpPr/>
            <p:nvPr/>
          </p:nvSpPr>
          <p:spPr>
            <a:xfrm>
              <a:off x="1063" y="210"/>
              <a:ext cx="680" cy="589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203" name="Group 70"/>
            <p:cNvGrpSpPr/>
            <p:nvPr/>
          </p:nvGrpSpPr>
          <p:grpSpPr>
            <a:xfrm>
              <a:off x="1045" y="167"/>
              <a:ext cx="712" cy="629"/>
              <a:chOff x="909" y="1437"/>
              <a:chExt cx="712" cy="62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3542" name="Text Box 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09" y="1437"/>
                    <a:ext cx="295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FF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marR="0" defTabSz="914400">
                      <a:buClrTx/>
                      <a:buSzTx/>
                      <a:buFont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200" b="1" i="1" kern="1200" cap="none" spc="0" normalizeH="0" baseline="0" noProof="0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charset="0"/>
                              <a:ea typeface="宋体" panose="02010600030101010101" pitchFamily="2" charset="-122"/>
                              <a:cs typeface="+mn-cs"/>
                            </a:rPr>
                            <m:t>𝑱</m:t>
                          </m:r>
                          <m:r>
                            <a:rPr kumimoji="0" lang="en-US" altLang="zh-CN" sz="2200" b="1" i="1" kern="1200" cap="none" spc="0" normalizeH="0" baseline="-25000" noProof="0" dirty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charset="0"/>
                              <a:ea typeface="宋体" panose="02010600030101010101" pitchFamily="2" charset="-122"/>
                              <a:cs typeface="+mn-cs"/>
                            </a:rPr>
                            <m:t>𝟏</m:t>
                          </m:r>
                        </m:oMath>
                      </m:oMathPara>
                    </a14:m>
                    <a:endParaRPr kumimoji="0" lang="en-US" altLang="zh-CN" sz="2200" b="1" i="1" kern="1200" cap="none" spc="0" normalizeH="0" baseline="-25000" noProof="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833542" name="Text 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09" y="1437"/>
                    <a:ext cx="295" cy="266"/>
                  </a:xfrm>
                  <a:prstGeom prst="rect">
                    <a:avLst/>
                  </a:prstGeom>
                  <a:blipFill rotWithShape="1">
                    <a:blip r:embed="rId1"/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FF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354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26" y="1437"/>
                    <a:ext cx="295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FF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marR="0" defTabSz="914400">
                      <a:buClrTx/>
                      <a:buSzTx/>
                      <a:buFont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200" b="1" i="1" kern="1200" cap="none" spc="0" normalizeH="0" baseline="0" noProof="0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charset="0"/>
                              <a:ea typeface="宋体" panose="02010600030101010101" pitchFamily="2" charset="-122"/>
                              <a:cs typeface="+mn-cs"/>
                            </a:rPr>
                            <m:t>𝑱</m:t>
                          </m:r>
                          <m:r>
                            <a:rPr kumimoji="0" lang="en-US" altLang="zh-CN" sz="2200" b="1" i="1" kern="1200" cap="none" spc="0" normalizeH="0" baseline="-25000" noProof="0" dirty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charset="0"/>
                              <a:ea typeface="宋体" panose="02010600030101010101" pitchFamily="2" charset="-122"/>
                              <a:cs typeface="+mn-cs"/>
                            </a:rPr>
                            <m:t>𝟐</m:t>
                          </m:r>
                        </m:oMath>
                      </m:oMathPara>
                    </a14:m>
                    <a:endParaRPr kumimoji="0" lang="en-US" altLang="zh-CN" sz="2200" b="1" i="1" kern="1200" cap="none" spc="0" normalizeH="0" baseline="-25000" noProof="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833543" name="Text 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326" y="1437"/>
                    <a:ext cx="295" cy="266"/>
                  </a:xfrm>
                  <a:prstGeom prst="rect">
                    <a:avLst/>
                  </a:prstGeom>
                  <a:blipFill rotWithShape="1">
                    <a:blip r:embed="rId2"/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FF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3544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20" y="1800"/>
                    <a:ext cx="295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FF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marR="0" defTabSz="914400">
                      <a:buClrTx/>
                      <a:buSzTx/>
                      <a:buFont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200" b="1" i="1" kern="1200" cap="none" spc="0" normalizeH="0" baseline="0" noProof="0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charset="0"/>
                              <a:ea typeface="宋体" panose="02010600030101010101" pitchFamily="2" charset="-122"/>
                              <a:cs typeface="+mn-cs"/>
                            </a:rPr>
                            <m:t>𝑱</m:t>
                          </m:r>
                          <m:r>
                            <a:rPr kumimoji="0" lang="en-US" altLang="zh-CN" sz="2200" b="1" i="1" kern="1200" cap="none" spc="0" normalizeH="0" baseline="-25000" noProof="0" dirty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charset="0"/>
                              <a:ea typeface="宋体" panose="02010600030101010101" pitchFamily="2" charset="-122"/>
                              <a:cs typeface="+mn-cs"/>
                            </a:rPr>
                            <m:t>𝟑</m:t>
                          </m:r>
                        </m:oMath>
                      </m:oMathPara>
                    </a14:m>
                    <a:endParaRPr kumimoji="0" lang="en-US" altLang="zh-CN" sz="2200" b="1" i="1" kern="1200" cap="none" spc="0" normalizeH="0" baseline="-25000" noProof="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833544" name="Text 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20" y="1800"/>
                    <a:ext cx="295" cy="266"/>
                  </a:xfrm>
                  <a:prstGeom prst="rect">
                    <a:avLst/>
                  </a:prstGeom>
                  <a:blipFill rotWithShape="1">
                    <a:blip r:embed="rId3"/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FF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3545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18" y="1796"/>
                    <a:ext cx="295" cy="26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FF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marR="0" defTabSz="914400">
                      <a:buClrTx/>
                      <a:buSzTx/>
                      <a:buFont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zh-CN" sz="2200" b="1" i="1" kern="1200" cap="none" spc="0" normalizeH="0" baseline="0" noProof="0" dirty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charset="0"/>
                              <a:ea typeface="宋体" panose="02010600030101010101" pitchFamily="2" charset="-122"/>
                              <a:cs typeface="+mn-cs"/>
                            </a:rPr>
                            <m:t>𝑱</m:t>
                          </m:r>
                          <m:r>
                            <a:rPr kumimoji="0" lang="en-US" altLang="zh-CN" sz="2200" b="1" i="1" kern="1200" cap="none" spc="0" normalizeH="0" baseline="-25000" noProof="0" dirty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charset="0"/>
                              <a:ea typeface="宋体" panose="02010600030101010101" pitchFamily="2" charset="-122"/>
                              <a:cs typeface="+mn-cs"/>
                            </a:rPr>
                            <m:t>𝟒</m:t>
                          </m:r>
                        </m:oMath>
                      </m:oMathPara>
                    </a14:m>
                    <a:endParaRPr kumimoji="0" lang="en-US" altLang="zh-CN" sz="2200" b="1" i="1" kern="1200" cap="none" spc="0" normalizeH="0" baseline="-25000" noProof="0" dirty="0">
                      <a:solidFill>
                        <a:srgbClr val="FF0000"/>
                      </a:solidFill>
                      <a:effectLst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>
              <p:sp>
                <p:nvSpPr>
                  <p:cNvPr id="833545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318" y="1796"/>
                    <a:ext cx="295" cy="266"/>
                  </a:xfrm>
                  <a:prstGeom prst="rect">
                    <a:avLst/>
                  </a:prstGeom>
                  <a:blipFill rotWithShape="1">
                    <a:blip r:embed="rId4"/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FF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5208" name="Line 11"/>
              <p:cNvSpPr/>
              <p:nvPr/>
            </p:nvSpPr>
            <p:spPr>
              <a:xfrm>
                <a:off x="1153" y="1661"/>
                <a:ext cx="272" cy="182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miter/>
                <a:headEnd type="none" w="sm" len="sm"/>
                <a:tailEnd type="triangle" w="med" len="med"/>
              </a:ln>
            </p:spPr>
          </p:sp>
          <p:sp>
            <p:nvSpPr>
              <p:cNvPr id="135209" name="Line 12"/>
              <p:cNvSpPr/>
              <p:nvPr/>
            </p:nvSpPr>
            <p:spPr>
              <a:xfrm>
                <a:off x="1471" y="1687"/>
                <a:ext cx="0" cy="155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miter/>
                <a:headEnd type="none" w="sm" len="sm"/>
                <a:tailEnd type="triangle" w="med" len="med"/>
              </a:ln>
            </p:spPr>
          </p:sp>
          <p:sp>
            <p:nvSpPr>
              <p:cNvPr id="135210" name="Line 69"/>
              <p:cNvSpPr/>
              <p:nvPr/>
            </p:nvSpPr>
            <p:spPr>
              <a:xfrm>
                <a:off x="1063" y="1687"/>
                <a:ext cx="0" cy="155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miter/>
                <a:headEnd type="none" w="sm" len="sm"/>
                <a:tailEnd type="triangle" w="med" len="med"/>
              </a:ln>
            </p:spPr>
          </p:sp>
        </p:grpSp>
      </p:grpSp>
      <p:grpSp>
        <p:nvGrpSpPr>
          <p:cNvPr id="833655" name="Group 119"/>
          <p:cNvGrpSpPr/>
          <p:nvPr/>
        </p:nvGrpSpPr>
        <p:grpSpPr>
          <a:xfrm>
            <a:off x="628402" y="1269604"/>
            <a:ext cx="1112838" cy="1003300"/>
            <a:chOff x="603" y="890"/>
            <a:chExt cx="701" cy="632"/>
          </a:xfrm>
        </p:grpSpPr>
        <p:sp>
          <p:nvSpPr>
            <p:cNvPr id="135212" name="Rectangle 90"/>
            <p:cNvSpPr/>
            <p:nvPr/>
          </p:nvSpPr>
          <p:spPr>
            <a:xfrm>
              <a:off x="610" y="933"/>
              <a:ext cx="680" cy="589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29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1009" y="890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29" name="Text 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09" y="890"/>
                  <a:ext cx="295" cy="266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30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603" y="1253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30" name="Text 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" y="1253"/>
                  <a:ext cx="295" cy="266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31" name="Text Box 95"/>
                <p:cNvSpPr txBox="1">
                  <a:spLocks noChangeArrowheads="1"/>
                </p:cNvSpPr>
                <p:nvPr/>
              </p:nvSpPr>
              <p:spPr bwMode="auto">
                <a:xfrm>
                  <a:off x="1001" y="1249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31" name="Text 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01" y="1249"/>
                  <a:ext cx="295" cy="266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216" name="Line 97"/>
            <p:cNvSpPr/>
            <p:nvPr/>
          </p:nvSpPr>
          <p:spPr>
            <a:xfrm>
              <a:off x="1154" y="1140"/>
              <a:ext cx="0" cy="155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  <p:grpSp>
        <p:nvGrpSpPr>
          <p:cNvPr id="833681" name="Group 145"/>
          <p:cNvGrpSpPr/>
          <p:nvPr/>
        </p:nvGrpSpPr>
        <p:grpSpPr>
          <a:xfrm>
            <a:off x="2698502" y="1269604"/>
            <a:ext cx="1117600" cy="1003300"/>
            <a:chOff x="1726" y="890"/>
            <a:chExt cx="704" cy="632"/>
          </a:xfrm>
        </p:grpSpPr>
        <p:sp>
          <p:nvSpPr>
            <p:cNvPr id="135218" name="Rectangle 100"/>
            <p:cNvSpPr/>
            <p:nvPr/>
          </p:nvSpPr>
          <p:spPr>
            <a:xfrm>
              <a:off x="1744" y="933"/>
              <a:ext cx="680" cy="589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38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1726" y="890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38" name="Text 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26" y="890"/>
                  <a:ext cx="295" cy="266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3639" name="Text Box 103"/>
            <p:cNvSpPr txBox="1">
              <a:spLocks noChangeArrowheads="1"/>
            </p:cNvSpPr>
            <p:nvPr/>
          </p:nvSpPr>
          <p:spPr bwMode="auto">
            <a:xfrm>
              <a:off x="2153" y="936"/>
              <a:ext cx="116" cy="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endParaRPr kumimoji="0" lang="en-US" altLang="zh-CN" sz="2200" b="1" i="1" kern="1200" cap="none" spc="0" normalizeH="0" baseline="-25000" noProof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40" name="Text Box 104"/>
                <p:cNvSpPr txBox="1">
                  <a:spLocks noChangeArrowheads="1"/>
                </p:cNvSpPr>
                <p:nvPr/>
              </p:nvSpPr>
              <p:spPr bwMode="auto">
                <a:xfrm>
                  <a:off x="1737" y="1253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40" name="Text 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37" y="1253"/>
                  <a:ext cx="295" cy="266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4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2135" y="1249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41" name="Text 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35" y="1249"/>
                  <a:ext cx="295" cy="266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223" name="Line 106"/>
            <p:cNvSpPr/>
            <p:nvPr/>
          </p:nvSpPr>
          <p:spPr>
            <a:xfrm>
              <a:off x="1970" y="1114"/>
              <a:ext cx="272" cy="182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35224" name="Line 108"/>
            <p:cNvSpPr/>
            <p:nvPr/>
          </p:nvSpPr>
          <p:spPr>
            <a:xfrm>
              <a:off x="1880" y="1140"/>
              <a:ext cx="0" cy="155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  <p:grpSp>
        <p:nvGrpSpPr>
          <p:cNvPr id="833668" name="Group 132"/>
          <p:cNvGrpSpPr/>
          <p:nvPr/>
        </p:nvGrpSpPr>
        <p:grpSpPr>
          <a:xfrm>
            <a:off x="123577" y="2633266"/>
            <a:ext cx="1100138" cy="935038"/>
            <a:chOff x="13" y="1749"/>
            <a:chExt cx="693" cy="589"/>
          </a:xfrm>
        </p:grpSpPr>
        <p:sp>
          <p:nvSpPr>
            <p:cNvPr id="135226" name="Rectangle 109"/>
            <p:cNvSpPr/>
            <p:nvPr/>
          </p:nvSpPr>
          <p:spPr>
            <a:xfrm>
              <a:off x="20" y="1749"/>
              <a:ext cx="680" cy="589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47" name="Text Box 111"/>
                <p:cNvSpPr txBox="1">
                  <a:spLocks noChangeArrowheads="1"/>
                </p:cNvSpPr>
                <p:nvPr/>
              </p:nvSpPr>
              <p:spPr bwMode="auto">
                <a:xfrm>
                  <a:off x="13" y="2069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47" name="Text 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" y="2069"/>
                  <a:ext cx="295" cy="266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48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411" y="2065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48" name="Text 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" y="2065"/>
                  <a:ext cx="295" cy="266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3669" name="Group 133"/>
          <p:cNvGrpSpPr/>
          <p:nvPr/>
        </p:nvGrpSpPr>
        <p:grpSpPr>
          <a:xfrm>
            <a:off x="1474540" y="2565004"/>
            <a:ext cx="481012" cy="1003300"/>
            <a:chOff x="1409" y="1706"/>
            <a:chExt cx="303" cy="632"/>
          </a:xfrm>
        </p:grpSpPr>
        <p:sp>
          <p:nvSpPr>
            <p:cNvPr id="135230" name="Rectangle 114"/>
            <p:cNvSpPr/>
            <p:nvPr/>
          </p:nvSpPr>
          <p:spPr>
            <a:xfrm>
              <a:off x="1426" y="1749"/>
              <a:ext cx="272" cy="589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51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1417" y="1706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51" name="Text 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17" y="1706"/>
                  <a:ext cx="295" cy="266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53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1409" y="2065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53" name="Text 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9" y="2065"/>
                  <a:ext cx="295" cy="266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233" name="Line 118"/>
            <p:cNvSpPr/>
            <p:nvPr/>
          </p:nvSpPr>
          <p:spPr>
            <a:xfrm>
              <a:off x="1562" y="1956"/>
              <a:ext cx="0" cy="155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  <p:grpSp>
        <p:nvGrpSpPr>
          <p:cNvPr id="833658" name="Group 122"/>
          <p:cNvGrpSpPr/>
          <p:nvPr/>
        </p:nvGrpSpPr>
        <p:grpSpPr>
          <a:xfrm>
            <a:off x="752227" y="3933429"/>
            <a:ext cx="471455" cy="431800"/>
            <a:chOff x="0" y="2704"/>
            <a:chExt cx="298" cy="272"/>
          </a:xfrm>
        </p:grpSpPr>
        <p:sp>
          <p:nvSpPr>
            <p:cNvPr id="135235" name="Rectangle 120"/>
            <p:cNvSpPr/>
            <p:nvPr/>
          </p:nvSpPr>
          <p:spPr>
            <a:xfrm>
              <a:off x="0" y="2704"/>
              <a:ext cx="292" cy="27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57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2" y="2704"/>
                  <a:ext cx="296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57" name="Text 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" y="2704"/>
                  <a:ext cx="296" cy="266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3670" name="Group 134"/>
          <p:cNvGrpSpPr/>
          <p:nvPr/>
        </p:nvGrpSpPr>
        <p:grpSpPr>
          <a:xfrm>
            <a:off x="102940" y="3933429"/>
            <a:ext cx="471488" cy="431800"/>
            <a:chOff x="272" y="2568"/>
            <a:chExt cx="297" cy="272"/>
          </a:xfrm>
        </p:grpSpPr>
        <p:sp>
          <p:nvSpPr>
            <p:cNvPr id="135238" name="Rectangle 124"/>
            <p:cNvSpPr/>
            <p:nvPr/>
          </p:nvSpPr>
          <p:spPr>
            <a:xfrm>
              <a:off x="272" y="2568"/>
              <a:ext cx="292" cy="27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61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274" y="2568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61" name="Text 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4" y="2568"/>
                  <a:ext cx="295" cy="266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3662" name="Group 126"/>
          <p:cNvGrpSpPr/>
          <p:nvPr/>
        </p:nvGrpSpPr>
        <p:grpSpPr>
          <a:xfrm>
            <a:off x="1501527" y="3933429"/>
            <a:ext cx="471488" cy="431800"/>
            <a:chOff x="0" y="2704"/>
            <a:chExt cx="297" cy="272"/>
          </a:xfrm>
        </p:grpSpPr>
        <p:sp>
          <p:nvSpPr>
            <p:cNvPr id="135241" name="Rectangle 127"/>
            <p:cNvSpPr/>
            <p:nvPr/>
          </p:nvSpPr>
          <p:spPr>
            <a:xfrm>
              <a:off x="0" y="2704"/>
              <a:ext cx="292" cy="27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64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2" y="2704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64" name="Text 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" y="2704"/>
                  <a:ext cx="295" cy="266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3671" name="Group 135"/>
          <p:cNvGrpSpPr/>
          <p:nvPr/>
        </p:nvGrpSpPr>
        <p:grpSpPr>
          <a:xfrm>
            <a:off x="2715965" y="2638029"/>
            <a:ext cx="1100137" cy="935037"/>
            <a:chOff x="13" y="1749"/>
            <a:chExt cx="693" cy="589"/>
          </a:xfrm>
        </p:grpSpPr>
        <p:sp>
          <p:nvSpPr>
            <p:cNvPr id="135244" name="Rectangle 136"/>
            <p:cNvSpPr/>
            <p:nvPr/>
          </p:nvSpPr>
          <p:spPr>
            <a:xfrm>
              <a:off x="20" y="1749"/>
              <a:ext cx="680" cy="589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73" name="Text Box 137"/>
                <p:cNvSpPr txBox="1">
                  <a:spLocks noChangeArrowheads="1"/>
                </p:cNvSpPr>
                <p:nvPr/>
              </p:nvSpPr>
              <p:spPr bwMode="auto">
                <a:xfrm>
                  <a:off x="13" y="2069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73" name="Text Box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" y="2069"/>
                  <a:ext cx="295" cy="266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74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411" y="2065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74" name="Text Box 1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1" y="2065"/>
                  <a:ext cx="295" cy="266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3675" name="Group 139"/>
          <p:cNvGrpSpPr/>
          <p:nvPr/>
        </p:nvGrpSpPr>
        <p:grpSpPr>
          <a:xfrm>
            <a:off x="3343027" y="3933429"/>
            <a:ext cx="471488" cy="431800"/>
            <a:chOff x="0" y="2704"/>
            <a:chExt cx="297" cy="272"/>
          </a:xfrm>
        </p:grpSpPr>
        <p:sp>
          <p:nvSpPr>
            <p:cNvPr id="135248" name="Rectangle 140"/>
            <p:cNvSpPr/>
            <p:nvPr/>
          </p:nvSpPr>
          <p:spPr>
            <a:xfrm>
              <a:off x="0" y="2704"/>
              <a:ext cx="292" cy="27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77" name="Text Box 141"/>
                <p:cNvSpPr txBox="1">
                  <a:spLocks noChangeArrowheads="1"/>
                </p:cNvSpPr>
                <p:nvPr/>
              </p:nvSpPr>
              <p:spPr bwMode="auto">
                <a:xfrm>
                  <a:off x="2" y="2704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77" name="Text 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" y="2704"/>
                  <a:ext cx="295" cy="266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3678" name="Group 142"/>
          <p:cNvGrpSpPr/>
          <p:nvPr/>
        </p:nvGrpSpPr>
        <p:grpSpPr>
          <a:xfrm>
            <a:off x="2727077" y="3933429"/>
            <a:ext cx="471488" cy="431800"/>
            <a:chOff x="0" y="2704"/>
            <a:chExt cx="297" cy="272"/>
          </a:xfrm>
        </p:grpSpPr>
        <p:sp>
          <p:nvSpPr>
            <p:cNvPr id="135251" name="Rectangle 143"/>
            <p:cNvSpPr/>
            <p:nvPr/>
          </p:nvSpPr>
          <p:spPr>
            <a:xfrm>
              <a:off x="0" y="2704"/>
              <a:ext cx="292" cy="272"/>
            </a:xfrm>
            <a:prstGeom prst="rect">
              <a:avLst/>
            </a:prstGeom>
            <a:solidFill>
              <a:schemeClr val="accent1"/>
            </a:solidFill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>
                <a:buFont typeface="Arial" panose="020B0604020202020204" pitchFamily="34" charset="0"/>
                <a:buNone/>
              </a:pPr>
              <a:endParaRPr lang="zh-CN" altLang="en-US" sz="2400" dirty="0">
                <a:effectLst/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3680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2" y="2704"/>
                  <a:ext cx="295" cy="2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2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2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2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3680" name="Text Box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" y="2704"/>
                  <a:ext cx="295" cy="266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3682" name="Line 146"/>
          <p:cNvSpPr/>
          <p:nvPr/>
        </p:nvSpPr>
        <p:spPr>
          <a:xfrm flipH="1">
            <a:off x="1141165" y="982266"/>
            <a:ext cx="865187" cy="3587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683" name="Line 147"/>
          <p:cNvSpPr/>
          <p:nvPr/>
        </p:nvSpPr>
        <p:spPr>
          <a:xfrm>
            <a:off x="2366715" y="982266"/>
            <a:ext cx="863600" cy="3587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684" name="Line 148"/>
          <p:cNvSpPr/>
          <p:nvPr/>
        </p:nvSpPr>
        <p:spPr>
          <a:xfrm flipH="1">
            <a:off x="636340" y="2277666"/>
            <a:ext cx="288925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685" name="Line 149"/>
          <p:cNvSpPr/>
          <p:nvPr/>
        </p:nvSpPr>
        <p:spPr>
          <a:xfrm>
            <a:off x="1430090" y="2277666"/>
            <a:ext cx="287337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686" name="Line 150"/>
          <p:cNvSpPr/>
          <p:nvPr/>
        </p:nvSpPr>
        <p:spPr>
          <a:xfrm flipH="1">
            <a:off x="277565" y="3573066"/>
            <a:ext cx="146050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687" name="Line 151"/>
          <p:cNvSpPr/>
          <p:nvPr/>
        </p:nvSpPr>
        <p:spPr>
          <a:xfrm>
            <a:off x="925265" y="3573066"/>
            <a:ext cx="144462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688" name="Line 152"/>
          <p:cNvSpPr/>
          <p:nvPr/>
        </p:nvSpPr>
        <p:spPr>
          <a:xfrm>
            <a:off x="1717427" y="3573066"/>
            <a:ext cx="0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689" name="Line 153"/>
          <p:cNvSpPr/>
          <p:nvPr/>
        </p:nvSpPr>
        <p:spPr>
          <a:xfrm>
            <a:off x="3301752" y="2277666"/>
            <a:ext cx="0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690" name="Line 154"/>
          <p:cNvSpPr/>
          <p:nvPr/>
        </p:nvSpPr>
        <p:spPr>
          <a:xfrm flipH="1">
            <a:off x="2941390" y="3573066"/>
            <a:ext cx="144462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691" name="Line 155"/>
          <p:cNvSpPr/>
          <p:nvPr/>
        </p:nvSpPr>
        <p:spPr>
          <a:xfrm>
            <a:off x="3373190" y="3573066"/>
            <a:ext cx="215900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 Box 3"/>
              <p:cNvSpPr txBox="1">
                <a:spLocks noChangeArrowheads="1"/>
              </p:cNvSpPr>
              <p:nvPr/>
            </p:nvSpPr>
            <p:spPr bwMode="auto">
              <a:xfrm>
                <a:off x="4088375" y="3957565"/>
                <a:ext cx="6192403" cy="27838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spcAft>
                    <a:spcPts val="0"/>
                  </a:spcAft>
                  <a:defRPr/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拓朴序列树的生成算法</a:t>
                </a:r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en-US" altLang="zh-CN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  <a:defRPr/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 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偏序集合</a:t>
                </a:r>
                <a:r>
                  <a:rPr lang="zh-CN" altLang="en-US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𝑺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，树根</a:t>
                </a:r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root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  <a:defRPr/>
                </a:pP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: 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:r>
                  <a:rPr lang="zh-CN" altLang="en-US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𝑺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的所有拓朴排序序列构成的树。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  <a:defRPr/>
                </a:pPr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生成树根</a:t>
                </a:r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root</a:t>
                </a:r>
                <a:r>
                  <a:rPr lang="pl-PL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endParaRPr lang="en-US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  <a:defRPr/>
                </a:pPr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选择偏序集中没有前序元素的所有元素，作为</a:t>
                </a:r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root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的子结点</a:t>
                </a:r>
                <a:r>
                  <a:rPr lang="pl-PL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  <a:defRPr/>
                </a:pPr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3.  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</a:t>
                </a:r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root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的每个子结点</a:t>
                </a:r>
                <a:r>
                  <a:rPr lang="zh-CN" altLang="en-US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𝒗</a:t>
                </a:r>
                <a:r>
                  <a:rPr lang="zh-CN" alt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altLang="zh-CN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  <a:defRPr/>
                </a:pPr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−{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pl-PL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</a:t>
                </a:r>
                <a:endParaRPr lang="en-US" altLang="zh-CN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  <a:defRPr/>
                </a:pPr>
                <a:r>
                  <a:rPr lang="en-US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把</a:t>
                </a:r>
                <a:r>
                  <a:rPr lang="zh-CN" altLang="en-US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𝒗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作为根，递归地处理</a:t>
                </a:r>
                <a:r>
                  <a:rPr lang="zh-CN" altLang="en-US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𝑺。</a:t>
                </a:r>
                <a:endParaRPr lang="pl-PL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8375" y="3957565"/>
                <a:ext cx="6192403" cy="2783803"/>
              </a:xfrm>
              <a:prstGeom prst="rect">
                <a:avLst/>
              </a:prstGeom>
              <a:blipFill rotWithShape="1">
                <a:blip r:embed="rId5"/>
                <a:stretch>
                  <a:fillRect l="-5182" t="-9" r="2" b="-10189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3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33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33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33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3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33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33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33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33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3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3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3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3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3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3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3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3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3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3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3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3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3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83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83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33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83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83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83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833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33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83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83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833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83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833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83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83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83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83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83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83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83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83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83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83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83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83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83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83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3565" grpId="0" bldLvl="0" animBg="1"/>
      <p:bldP spid="833566" grpId="0" animBg="1"/>
      <p:bldP spid="833567" grpId="0" bldLvl="0" animBg="1"/>
      <p:bldP spid="833568" grpId="0" animBg="1"/>
      <p:bldP spid="833569" grpId="0" bldLvl="0" animBg="1"/>
      <p:bldP spid="833570" grpId="0" bldLvl="0" animBg="1"/>
      <p:bldP spid="833571" grpId="0" bldLvl="0" animBg="1"/>
      <p:bldP spid="833572" grpId="0" bldLvl="0" animBg="1"/>
      <p:bldP spid="833573" grpId="0" bldLvl="0" animBg="1"/>
      <p:bldP spid="833574" grpId="0" bldLvl="0" animBg="1"/>
      <p:bldP spid="833575" grpId="0" bldLvl="0" animBg="1"/>
      <p:bldP spid="833576" grpId="0" bldLvl="0" animBg="1"/>
      <p:bldP spid="833577" grpId="0" bldLvl="0" animBg="1"/>
      <p:bldP spid="833578" grpId="0" bldLvl="0" animBg="1"/>
      <p:bldP spid="833579" grpId="0" bldLvl="0" animBg="1"/>
      <p:bldP spid="833580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50" name="Line 14"/>
          <p:cNvSpPr/>
          <p:nvPr/>
        </p:nvSpPr>
        <p:spPr>
          <a:xfrm flipH="1">
            <a:off x="6080125" y="334119"/>
            <a:ext cx="1368425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1" name="Line 15"/>
          <p:cNvSpPr/>
          <p:nvPr/>
        </p:nvSpPr>
        <p:spPr>
          <a:xfrm>
            <a:off x="7880350" y="334119"/>
            <a:ext cx="1223963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2" name="Line 16"/>
          <p:cNvSpPr/>
          <p:nvPr/>
        </p:nvSpPr>
        <p:spPr>
          <a:xfrm flipH="1">
            <a:off x="5145088" y="1053257"/>
            <a:ext cx="647700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3" name="Line 17"/>
          <p:cNvSpPr/>
          <p:nvPr/>
        </p:nvSpPr>
        <p:spPr>
          <a:xfrm>
            <a:off x="6080125" y="1053257"/>
            <a:ext cx="43180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4" name="Line 18"/>
          <p:cNvSpPr/>
          <p:nvPr/>
        </p:nvSpPr>
        <p:spPr>
          <a:xfrm flipH="1">
            <a:off x="4568825" y="1916857"/>
            <a:ext cx="358775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5" name="Line 19"/>
          <p:cNvSpPr/>
          <p:nvPr/>
        </p:nvSpPr>
        <p:spPr>
          <a:xfrm>
            <a:off x="5216525" y="1916857"/>
            <a:ext cx="287338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6" name="Line 20"/>
          <p:cNvSpPr/>
          <p:nvPr/>
        </p:nvSpPr>
        <p:spPr>
          <a:xfrm>
            <a:off x="4495800" y="2853482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7" name="Line 21"/>
          <p:cNvSpPr/>
          <p:nvPr/>
        </p:nvSpPr>
        <p:spPr>
          <a:xfrm>
            <a:off x="5503863" y="2853482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8" name="Line 22"/>
          <p:cNvSpPr/>
          <p:nvPr/>
        </p:nvSpPr>
        <p:spPr>
          <a:xfrm>
            <a:off x="6584950" y="1989882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59" name="Line 23"/>
          <p:cNvSpPr/>
          <p:nvPr/>
        </p:nvSpPr>
        <p:spPr>
          <a:xfrm>
            <a:off x="6584950" y="2853482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0" name="Line 24"/>
          <p:cNvSpPr/>
          <p:nvPr/>
        </p:nvSpPr>
        <p:spPr>
          <a:xfrm>
            <a:off x="8745538" y="2924919"/>
            <a:ext cx="0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1" name="Line 25"/>
          <p:cNvSpPr/>
          <p:nvPr/>
        </p:nvSpPr>
        <p:spPr>
          <a:xfrm>
            <a:off x="9753600" y="2924919"/>
            <a:ext cx="0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2" name="Line 26"/>
          <p:cNvSpPr/>
          <p:nvPr/>
        </p:nvSpPr>
        <p:spPr>
          <a:xfrm flipH="1">
            <a:off x="8816975" y="1989882"/>
            <a:ext cx="287338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3" name="Line 27"/>
          <p:cNvSpPr/>
          <p:nvPr/>
        </p:nvSpPr>
        <p:spPr>
          <a:xfrm>
            <a:off x="9393238" y="1989882"/>
            <a:ext cx="28575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4" name="Line 28"/>
          <p:cNvSpPr/>
          <p:nvPr/>
        </p:nvSpPr>
        <p:spPr>
          <a:xfrm>
            <a:off x="9248775" y="1197719"/>
            <a:ext cx="0" cy="50323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33565" name="Oval 29"/>
          <p:cNvSpPr>
            <a:spLocks noChangeArrowheads="1"/>
          </p:cNvSpPr>
          <p:nvPr/>
        </p:nvSpPr>
        <p:spPr bwMode="auto">
          <a:xfrm>
            <a:off x="7448550" y="116632"/>
            <a:ext cx="431800" cy="360363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0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66" name="Oval 30"/>
          <p:cNvSpPr>
            <a:spLocks noChangeArrowheads="1"/>
          </p:cNvSpPr>
          <p:nvPr/>
        </p:nvSpPr>
        <p:spPr bwMode="auto">
          <a:xfrm>
            <a:off x="5722938" y="764332"/>
            <a:ext cx="430213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3567" name="Oval 31"/>
          <p:cNvSpPr>
            <a:spLocks noChangeArrowheads="1"/>
          </p:cNvSpPr>
          <p:nvPr/>
        </p:nvSpPr>
        <p:spPr bwMode="auto">
          <a:xfrm>
            <a:off x="9032875" y="837357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68" name="Oval 32"/>
          <p:cNvSpPr>
            <a:spLocks noChangeArrowheads="1"/>
          </p:cNvSpPr>
          <p:nvPr/>
        </p:nvSpPr>
        <p:spPr bwMode="auto">
          <a:xfrm>
            <a:off x="4856163" y="16295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33569" name="Oval 33"/>
          <p:cNvSpPr>
            <a:spLocks noChangeArrowheads="1"/>
          </p:cNvSpPr>
          <p:nvPr/>
        </p:nvSpPr>
        <p:spPr bwMode="auto">
          <a:xfrm>
            <a:off x="6369050" y="16295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0" name="Oval 34"/>
          <p:cNvSpPr>
            <a:spLocks noChangeArrowheads="1"/>
          </p:cNvSpPr>
          <p:nvPr/>
        </p:nvSpPr>
        <p:spPr bwMode="auto">
          <a:xfrm>
            <a:off x="9032875" y="1700957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1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1" name="Oval 35"/>
          <p:cNvSpPr>
            <a:spLocks noChangeArrowheads="1"/>
          </p:cNvSpPr>
          <p:nvPr/>
        </p:nvSpPr>
        <p:spPr bwMode="auto">
          <a:xfrm>
            <a:off x="4279900" y="24931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2" name="Oval 36"/>
          <p:cNvSpPr>
            <a:spLocks noChangeArrowheads="1"/>
          </p:cNvSpPr>
          <p:nvPr/>
        </p:nvSpPr>
        <p:spPr bwMode="auto">
          <a:xfrm>
            <a:off x="5287963" y="24931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3" name="Oval 37"/>
          <p:cNvSpPr>
            <a:spLocks noChangeArrowheads="1"/>
          </p:cNvSpPr>
          <p:nvPr/>
        </p:nvSpPr>
        <p:spPr bwMode="auto">
          <a:xfrm>
            <a:off x="6369050" y="249311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4" name="Oval 38"/>
          <p:cNvSpPr>
            <a:spLocks noChangeArrowheads="1"/>
          </p:cNvSpPr>
          <p:nvPr/>
        </p:nvSpPr>
        <p:spPr bwMode="auto">
          <a:xfrm>
            <a:off x="8529638" y="25661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5" name="Oval 39"/>
          <p:cNvSpPr>
            <a:spLocks noChangeArrowheads="1"/>
          </p:cNvSpPr>
          <p:nvPr/>
        </p:nvSpPr>
        <p:spPr bwMode="auto">
          <a:xfrm>
            <a:off x="9537700" y="25661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6" name="Oval 40"/>
          <p:cNvSpPr>
            <a:spLocks noChangeArrowheads="1"/>
          </p:cNvSpPr>
          <p:nvPr/>
        </p:nvSpPr>
        <p:spPr bwMode="auto">
          <a:xfrm>
            <a:off x="5287963" y="34297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7" name="Oval 41"/>
          <p:cNvSpPr>
            <a:spLocks noChangeArrowheads="1"/>
          </p:cNvSpPr>
          <p:nvPr/>
        </p:nvSpPr>
        <p:spPr bwMode="auto">
          <a:xfrm>
            <a:off x="4279900" y="34297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8" name="Oval 42"/>
          <p:cNvSpPr>
            <a:spLocks noChangeArrowheads="1"/>
          </p:cNvSpPr>
          <p:nvPr/>
        </p:nvSpPr>
        <p:spPr bwMode="auto">
          <a:xfrm>
            <a:off x="6369050" y="342974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79" name="Oval 43"/>
          <p:cNvSpPr>
            <a:spLocks noChangeArrowheads="1"/>
          </p:cNvSpPr>
          <p:nvPr/>
        </p:nvSpPr>
        <p:spPr bwMode="auto">
          <a:xfrm>
            <a:off x="9537700" y="350276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3580" name="Oval 44"/>
          <p:cNvSpPr>
            <a:spLocks noChangeArrowheads="1"/>
          </p:cNvSpPr>
          <p:nvPr/>
        </p:nvSpPr>
        <p:spPr bwMode="auto">
          <a:xfrm>
            <a:off x="8529638" y="350276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7732" y="4725144"/>
            <a:ext cx="9395867" cy="12840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人员安排问题的所有可行解都已求出（穷举所有的可能解）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有没有更有效的算法？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7" name="Group 21"/>
          <p:cNvGrpSpPr/>
          <p:nvPr/>
        </p:nvGrpSpPr>
        <p:grpSpPr>
          <a:xfrm>
            <a:off x="391245" y="594594"/>
            <a:ext cx="3778250" cy="2879725"/>
            <a:chOff x="361" y="845"/>
            <a:chExt cx="2379" cy="1814"/>
          </a:xfrm>
        </p:grpSpPr>
        <p:graphicFrame>
          <p:nvGraphicFramePr>
            <p:cNvPr id="98" name="Object 4"/>
            <p:cNvGraphicFramePr>
              <a:graphicFrameLocks noChangeAspect="1"/>
            </p:cNvGraphicFramePr>
            <p:nvPr/>
          </p:nvGraphicFramePr>
          <p:xfrm>
            <a:off x="620" y="1162"/>
            <a:ext cx="2120" cy="1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2" name="" r:id="rId1" imgW="824865" imgH="635000" progId="Equation.3">
                    <p:embed/>
                  </p:oleObj>
                </mc:Choice>
                <mc:Fallback>
                  <p:oleObj name="" r:id="rId1" imgW="824865" imgH="635000" progId="Equation.3">
                    <p:embed/>
                    <p:pic>
                      <p:nvPicPr>
                        <p:cNvPr id="0" name="Object 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20" y="1162"/>
                          <a:ext cx="2120" cy="14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Text Box 13"/>
            <p:cNvSpPr txBox="1">
              <a:spLocks noChangeArrowheads="1"/>
            </p:cNvSpPr>
            <p:nvPr/>
          </p:nvSpPr>
          <p:spPr bwMode="auto">
            <a:xfrm>
              <a:off x="736" y="858"/>
              <a:ext cx="30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Text Box 14"/>
            <p:cNvSpPr txBox="1">
              <a:spLocks noChangeArrowheads="1"/>
            </p:cNvSpPr>
            <p:nvPr/>
          </p:nvSpPr>
          <p:spPr bwMode="auto">
            <a:xfrm>
              <a:off x="1224" y="845"/>
              <a:ext cx="30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Text Box 15"/>
            <p:cNvSpPr txBox="1">
              <a:spLocks noChangeArrowheads="1"/>
            </p:cNvSpPr>
            <p:nvPr/>
          </p:nvSpPr>
          <p:spPr bwMode="auto">
            <a:xfrm>
              <a:off x="1723" y="845"/>
              <a:ext cx="30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16"/>
            <p:cNvSpPr txBox="1">
              <a:spLocks noChangeArrowheads="1"/>
            </p:cNvSpPr>
            <p:nvPr/>
          </p:nvSpPr>
          <p:spPr bwMode="auto">
            <a:xfrm>
              <a:off x="2233" y="845"/>
              <a:ext cx="30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Text Box 17"/>
            <p:cNvSpPr txBox="1">
              <a:spLocks noChangeArrowheads="1"/>
            </p:cNvSpPr>
            <p:nvPr/>
          </p:nvSpPr>
          <p:spPr bwMode="auto">
            <a:xfrm>
              <a:off x="361" y="1162"/>
              <a:ext cx="33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 Box 18"/>
            <p:cNvSpPr txBox="1">
              <a:spLocks noChangeArrowheads="1"/>
            </p:cNvSpPr>
            <p:nvPr/>
          </p:nvSpPr>
          <p:spPr bwMode="auto">
            <a:xfrm>
              <a:off x="373" y="1525"/>
              <a:ext cx="33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Text Box 19"/>
            <p:cNvSpPr txBox="1">
              <a:spLocks noChangeArrowheads="1"/>
            </p:cNvSpPr>
            <p:nvPr/>
          </p:nvSpPr>
          <p:spPr bwMode="auto">
            <a:xfrm>
              <a:off x="373" y="1878"/>
              <a:ext cx="33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Text Box 20"/>
            <p:cNvSpPr txBox="1">
              <a:spLocks noChangeArrowheads="1"/>
            </p:cNvSpPr>
            <p:nvPr/>
          </p:nvSpPr>
          <p:spPr bwMode="auto">
            <a:xfrm>
              <a:off x="373" y="2241"/>
              <a:ext cx="33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1132308" y="211771"/>
            <a:ext cx="219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代价矩阵</a:t>
            </a:r>
            <a:endParaRPr lang="zh-CN" alt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8" name="Text Box 39"/>
          <p:cNvSpPr txBox="1">
            <a:spLocks noChangeArrowheads="1"/>
          </p:cNvSpPr>
          <p:nvPr/>
        </p:nvSpPr>
        <p:spPr bwMode="auto">
          <a:xfrm>
            <a:off x="5429236" y="442603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29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9" name="Text Box 39"/>
          <p:cNvSpPr txBox="1">
            <a:spLocks noChangeArrowheads="1"/>
          </p:cNvSpPr>
          <p:nvPr/>
        </p:nvSpPr>
        <p:spPr bwMode="auto">
          <a:xfrm>
            <a:off x="4580557" y="1313666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0" name="Text Box 39"/>
          <p:cNvSpPr txBox="1">
            <a:spLocks noChangeArrowheads="1"/>
          </p:cNvSpPr>
          <p:nvPr/>
        </p:nvSpPr>
        <p:spPr bwMode="auto">
          <a:xfrm>
            <a:off x="4173883" y="2101190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1" name="Text Box 39"/>
          <p:cNvSpPr txBox="1">
            <a:spLocks noChangeArrowheads="1"/>
          </p:cNvSpPr>
          <p:nvPr/>
        </p:nvSpPr>
        <p:spPr bwMode="auto">
          <a:xfrm>
            <a:off x="3718887" y="3361308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15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" name="Text Box 39"/>
          <p:cNvSpPr txBox="1">
            <a:spLocks noChangeArrowheads="1"/>
          </p:cNvSpPr>
          <p:nvPr/>
        </p:nvSpPr>
        <p:spPr bwMode="auto">
          <a:xfrm>
            <a:off x="5466456" y="2073136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3" name="Text Box 39"/>
          <p:cNvSpPr txBox="1">
            <a:spLocks noChangeArrowheads="1"/>
          </p:cNvSpPr>
          <p:nvPr/>
        </p:nvSpPr>
        <p:spPr bwMode="auto">
          <a:xfrm>
            <a:off x="4870096" y="3382695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" name="Text Box 47"/>
          <p:cNvSpPr txBox="1">
            <a:spLocks noChangeArrowheads="1"/>
          </p:cNvSpPr>
          <p:nvPr/>
        </p:nvSpPr>
        <p:spPr bwMode="auto">
          <a:xfrm>
            <a:off x="3329512" y="3812394"/>
            <a:ext cx="17491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总代价 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81</a:t>
            </a:r>
            <a:endParaRPr kumimoji="0" lang="en-US" altLang="zh-CN" sz="24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6" name="Text Box 47"/>
          <p:cNvSpPr txBox="1">
            <a:spLocks noChangeArrowheads="1"/>
          </p:cNvSpPr>
          <p:nvPr/>
        </p:nvSpPr>
        <p:spPr bwMode="auto">
          <a:xfrm>
            <a:off x="5050557" y="3817221"/>
            <a:ext cx="8210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78</a:t>
            </a:r>
            <a:endParaRPr kumimoji="0" lang="en-US" altLang="zh-CN" sz="24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7" name="Text Box 47"/>
          <p:cNvSpPr txBox="1">
            <a:spLocks noChangeArrowheads="1"/>
          </p:cNvSpPr>
          <p:nvPr/>
        </p:nvSpPr>
        <p:spPr bwMode="auto">
          <a:xfrm>
            <a:off x="6210140" y="3803466"/>
            <a:ext cx="8210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91</a:t>
            </a:r>
            <a:endParaRPr kumimoji="0" lang="en-US" altLang="zh-CN" sz="24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8" name="Text Box 47"/>
          <p:cNvSpPr txBox="1">
            <a:spLocks noChangeArrowheads="1"/>
          </p:cNvSpPr>
          <p:nvPr/>
        </p:nvSpPr>
        <p:spPr bwMode="auto">
          <a:xfrm>
            <a:off x="8211816" y="3803465"/>
            <a:ext cx="8210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73</a:t>
            </a:r>
            <a:endParaRPr kumimoji="0" lang="en-US" altLang="zh-CN" sz="24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9" name="Text Box 47"/>
          <p:cNvSpPr txBox="1">
            <a:spLocks noChangeArrowheads="1"/>
          </p:cNvSpPr>
          <p:nvPr/>
        </p:nvSpPr>
        <p:spPr bwMode="auto">
          <a:xfrm>
            <a:off x="9248775" y="3803464"/>
            <a:ext cx="8210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70</a:t>
            </a:r>
            <a:endParaRPr kumimoji="0" lang="en-US" altLang="zh-CN" sz="24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0" name="Text Box 39"/>
          <p:cNvSpPr txBox="1">
            <a:spLocks noChangeArrowheads="1"/>
          </p:cNvSpPr>
          <p:nvPr/>
        </p:nvSpPr>
        <p:spPr bwMode="auto">
          <a:xfrm>
            <a:off x="6565850" y="1286590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26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" name="Text Box 39"/>
          <p:cNvSpPr txBox="1">
            <a:spLocks noChangeArrowheads="1"/>
          </p:cNvSpPr>
          <p:nvPr/>
        </p:nvSpPr>
        <p:spPr bwMode="auto">
          <a:xfrm>
            <a:off x="6715227" y="2166034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2" name="Text Box 39"/>
          <p:cNvSpPr txBox="1">
            <a:spLocks noChangeArrowheads="1"/>
          </p:cNvSpPr>
          <p:nvPr/>
        </p:nvSpPr>
        <p:spPr bwMode="auto">
          <a:xfrm>
            <a:off x="6745239" y="3403354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15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3" name="Text Box 39"/>
          <p:cNvSpPr txBox="1">
            <a:spLocks noChangeArrowheads="1"/>
          </p:cNvSpPr>
          <p:nvPr/>
        </p:nvSpPr>
        <p:spPr bwMode="auto">
          <a:xfrm>
            <a:off x="9050288" y="476994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19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" name="Text Box 39"/>
          <p:cNvSpPr txBox="1">
            <a:spLocks noChangeArrowheads="1"/>
          </p:cNvSpPr>
          <p:nvPr/>
        </p:nvSpPr>
        <p:spPr bwMode="auto">
          <a:xfrm>
            <a:off x="9231263" y="1252735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32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5" name="Text Box 39"/>
          <p:cNvSpPr txBox="1">
            <a:spLocks noChangeArrowheads="1"/>
          </p:cNvSpPr>
          <p:nvPr/>
        </p:nvSpPr>
        <p:spPr bwMode="auto">
          <a:xfrm>
            <a:off x="8256122" y="2166034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6" name="Text Box 39"/>
          <p:cNvSpPr txBox="1">
            <a:spLocks noChangeArrowheads="1"/>
          </p:cNvSpPr>
          <p:nvPr/>
        </p:nvSpPr>
        <p:spPr bwMode="auto">
          <a:xfrm>
            <a:off x="9724530" y="2171291"/>
            <a:ext cx="3273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9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Text Box 39"/>
          <p:cNvSpPr txBox="1">
            <a:spLocks noChangeArrowheads="1"/>
          </p:cNvSpPr>
          <p:nvPr/>
        </p:nvSpPr>
        <p:spPr bwMode="auto">
          <a:xfrm>
            <a:off x="8059638" y="3423274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15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8" name="Text Box 39"/>
          <p:cNvSpPr txBox="1">
            <a:spLocks noChangeArrowheads="1"/>
          </p:cNvSpPr>
          <p:nvPr/>
        </p:nvSpPr>
        <p:spPr bwMode="auto">
          <a:xfrm>
            <a:off x="9104313" y="3443101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endParaRPr kumimoji="0" lang="en-US" altLang="zh-CN" sz="2000" b="1" kern="1200" cap="none" spc="0" normalizeH="0" baseline="0" noProof="0" dirty="0"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4" name="Rectangle 4"/>
          <p:cNvSpPr>
            <a:spLocks noChangeArrowheads="1"/>
          </p:cNvSpPr>
          <p:nvPr/>
        </p:nvSpPr>
        <p:spPr bwMode="auto">
          <a:xfrm>
            <a:off x="608330" y="1241425"/>
            <a:ext cx="9372600" cy="502285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计算解的代价的下界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命题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把代价矩阵某行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（列）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的各元素减去同一个数，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不影响优化解的求解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代价矩阵的每行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（列）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减去同一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个数（该行或列的最小数），使得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每行和每列至少有一个零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其余各元素非负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每行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（列）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减去的数的和即为解的下界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2646" name="Rectangle 6"/>
          <p:cNvSpPr>
            <a:spLocks noChangeArrowheads="1"/>
          </p:cNvSpPr>
          <p:nvPr/>
        </p:nvSpPr>
        <p:spPr bwMode="auto">
          <a:xfrm>
            <a:off x="1766570" y="335280"/>
            <a:ext cx="6861175" cy="7772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lvl="0" algn="r">
              <a:buClrTx/>
              <a:buSzTx/>
              <a:buFontTx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求解问题的分支界限搜索算法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2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2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2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2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6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26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26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2" name="Text Box 12"/>
          <p:cNvSpPr txBox="1">
            <a:spLocks noChangeArrowheads="1"/>
          </p:cNvSpPr>
          <p:nvPr/>
        </p:nvSpPr>
        <p:spPr bwMode="auto">
          <a:xfrm>
            <a:off x="1255068" y="6258527"/>
            <a:ext cx="6877204" cy="584775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解代价下界 </a:t>
            </a:r>
            <a:r>
              <a:rPr kumimoji="0" lang="en-US" altLang="zh-CN" sz="32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54</a:t>
            </a:r>
            <a:r>
              <a:rPr kumimoji="0" lang="zh-CN" altLang="en-US" sz="32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有没有用处？如何用？</a:t>
            </a:r>
            <a:endParaRPr kumimoji="0" lang="en-US" altLang="zh-CN" sz="32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9222" name="Text Box 22"/>
          <p:cNvSpPr txBox="1">
            <a:spLocks noChangeArrowheads="1"/>
          </p:cNvSpPr>
          <p:nvPr/>
        </p:nvSpPr>
        <p:spPr bwMode="auto">
          <a:xfrm>
            <a:off x="225320" y="927377"/>
            <a:ext cx="7633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3600" b="1" kern="1200" cap="none" spc="0" normalizeH="0" baseline="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kumimoji="0" lang="en-US" altLang="zh-CN" sz="3600" b="1" kern="1200" cap="none" spc="0" normalizeH="0" baseline="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en-US" altLang="zh-CN" sz="3600" b="1" kern="1200" cap="none" spc="0" normalizeH="0" baseline="0" noProof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52646" name="Rectangle 6"/>
          <p:cNvSpPr>
            <a:spLocks noChangeArrowheads="1"/>
          </p:cNvSpPr>
          <p:nvPr/>
        </p:nvSpPr>
        <p:spPr bwMode="auto">
          <a:xfrm>
            <a:off x="120650" y="-32518"/>
            <a:ext cx="9847386" cy="7772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求解问题的分支界限搜索算法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46240" y="815244"/>
            <a:ext cx="6840760" cy="978729"/>
          </a:xfrm>
          <a:prstGeom prst="rect">
            <a:avLst/>
          </a:prstGeom>
          <a:solidFill>
            <a:srgbClr val="FFFF99"/>
          </a:solidFill>
        </p:spPr>
        <p:txBody>
          <a:bodyPr wrap="square" rtlCol="0" anchor="t">
            <a:spAutoFit/>
          </a:bodyPr>
          <a:lstStyle/>
          <a:p>
            <a:pPr lvl="1" indent="-4572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代价矩阵的每行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（列）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减去同一个数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（该行或列的最小数）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使得每行和每列至少有一个零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其余各元素非负。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indent="-4572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每行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（列）</a:t>
            </a:r>
            <a:r>
              <a:rPr lang="zh-CN" altLang="en-US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减去的数的和即为解的下界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b="1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10287000" cy="28897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0090" y="4747260"/>
                <a:ext cx="8774905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得到一个具有最小代价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12 + 26 + 3 + 10 + 3 = 54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的任务分配方案：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baseline="-25000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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altLang="zh-CN" sz="24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zh-CN" altLang="en-US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、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baseline="-25000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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altLang="zh-CN" sz="24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zh-CN" altLang="en-US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、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baseline="-25000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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altLang="zh-CN" sz="24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zh-CN" altLang="en-US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、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zh-CN" sz="2400" i="1" baseline="-25000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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𝐽</m:t>
                      </m:r>
                      <m:r>
                        <a:rPr lang="en-US" altLang="zh-CN" sz="24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0" y="4747260"/>
                <a:ext cx="8774905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3" r="1" b="-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2479204" y="5775647"/>
            <a:ext cx="480131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它不满足偏序约束，故不是可行解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8" name="Group 84"/>
          <p:cNvGrpSpPr/>
          <p:nvPr/>
        </p:nvGrpSpPr>
        <p:grpSpPr>
          <a:xfrm>
            <a:off x="8239844" y="5156354"/>
            <a:ext cx="1862138" cy="1449388"/>
            <a:chOff x="2630" y="1842"/>
            <a:chExt cx="1173" cy="9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2630" y="184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29" name="Text 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0" y="1842"/>
                  <a:ext cx="343" cy="323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3460" y="184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30" name="Text 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0" y="1842"/>
                  <a:ext cx="343" cy="323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2643" y="242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31" name="Text 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43" y="2422"/>
                  <a:ext cx="343" cy="32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460" y="243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Text 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0" y="2432"/>
                  <a:ext cx="343" cy="323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Line 80"/>
            <p:cNvSpPr/>
            <p:nvPr/>
          </p:nvSpPr>
          <p:spPr>
            <a:xfrm>
              <a:off x="2786" y="2160"/>
              <a:ext cx="0" cy="317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34" name="Line 81"/>
            <p:cNvSpPr/>
            <p:nvPr/>
          </p:nvSpPr>
          <p:spPr>
            <a:xfrm>
              <a:off x="2967" y="2069"/>
              <a:ext cx="590" cy="454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35" name="Line 82"/>
            <p:cNvSpPr/>
            <p:nvPr/>
          </p:nvSpPr>
          <p:spPr>
            <a:xfrm>
              <a:off x="3648" y="2160"/>
              <a:ext cx="0" cy="317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12" grpId="0" animBg="1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42" name="Group 64"/>
          <p:cNvGrpSpPr/>
          <p:nvPr/>
        </p:nvGrpSpPr>
        <p:grpSpPr>
          <a:xfrm>
            <a:off x="3487316" y="1002983"/>
            <a:ext cx="1836737" cy="1460500"/>
            <a:chOff x="2630" y="1842"/>
            <a:chExt cx="1157" cy="920"/>
          </a:xfrm>
        </p:grpSpPr>
        <p:sp>
          <p:nvSpPr>
            <p:cNvPr id="753729" name="Text Box 65"/>
            <p:cNvSpPr txBox="1">
              <a:spLocks noChangeArrowheads="1"/>
            </p:cNvSpPr>
            <p:nvPr/>
          </p:nvSpPr>
          <p:spPr bwMode="auto">
            <a:xfrm>
              <a:off x="2630" y="1842"/>
              <a:ext cx="32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0" lang="en-US" altLang="zh-CN" sz="2800" b="1" i="1" kern="1200" cap="none" spc="0" normalizeH="0" baseline="-2500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1" kern="1200" cap="none" spc="0" normalizeH="0" baseline="-2500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3730" name="Text Box 66"/>
            <p:cNvSpPr txBox="1">
              <a:spLocks noChangeArrowheads="1"/>
            </p:cNvSpPr>
            <p:nvPr/>
          </p:nvSpPr>
          <p:spPr bwMode="auto">
            <a:xfrm>
              <a:off x="3460" y="1842"/>
              <a:ext cx="32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0" lang="en-US" altLang="zh-CN" sz="2800" b="1" i="1" kern="1200" cap="none" spc="0" normalizeH="0" baseline="-2500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1" kern="1200" cap="none" spc="0" normalizeH="0" baseline="-2500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3731" name="Text Box 67"/>
            <p:cNvSpPr txBox="1">
              <a:spLocks noChangeArrowheads="1"/>
            </p:cNvSpPr>
            <p:nvPr/>
          </p:nvSpPr>
          <p:spPr bwMode="auto">
            <a:xfrm>
              <a:off x="2644" y="2422"/>
              <a:ext cx="32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0" lang="en-US" altLang="zh-CN" sz="2800" b="1" i="1" kern="1200" cap="none" spc="0" normalizeH="0" baseline="-2500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1" kern="1200" cap="none" spc="0" normalizeH="0" baseline="-2500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3732" name="Text Box 68"/>
            <p:cNvSpPr txBox="1">
              <a:spLocks noChangeArrowheads="1"/>
            </p:cNvSpPr>
            <p:nvPr/>
          </p:nvSpPr>
          <p:spPr bwMode="auto">
            <a:xfrm>
              <a:off x="3460" y="2432"/>
              <a:ext cx="32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0" lang="en-US" altLang="zh-CN" sz="2800" b="1" i="1" kern="1200" cap="none" spc="0" normalizeH="0" baseline="-25000" noProof="0" dirty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1" kern="1200" cap="none" spc="0" normalizeH="0" baseline="-25000" noProof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447" name="Line 69"/>
            <p:cNvSpPr/>
            <p:nvPr/>
          </p:nvSpPr>
          <p:spPr>
            <a:xfrm>
              <a:off x="2786" y="2160"/>
              <a:ext cx="0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45448" name="Line 70"/>
            <p:cNvSpPr/>
            <p:nvPr/>
          </p:nvSpPr>
          <p:spPr>
            <a:xfrm>
              <a:off x="2967" y="2069"/>
              <a:ext cx="590" cy="45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45449" name="Line 71"/>
            <p:cNvSpPr/>
            <p:nvPr/>
          </p:nvSpPr>
          <p:spPr>
            <a:xfrm>
              <a:off x="3648" y="2160"/>
              <a:ext cx="0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  <p:sp>
        <p:nvSpPr>
          <p:cNvPr id="752646" name="Rectangle 6"/>
          <p:cNvSpPr>
            <a:spLocks noChangeArrowheads="1"/>
          </p:cNvSpPr>
          <p:nvPr/>
        </p:nvSpPr>
        <p:spPr bwMode="auto">
          <a:xfrm>
            <a:off x="2774950" y="130810"/>
            <a:ext cx="5528310" cy="7772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lvl="0" algn="r">
              <a:buClrTx/>
              <a:buSzTx/>
              <a:buFontTx/>
              <a:defRPr/>
            </a:pPr>
            <a:endParaRPr lang="zh-CN" altLang="en-US" sz="32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02940" y="130973"/>
            <a:ext cx="10184060" cy="7772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用</a:t>
            </a:r>
            <a:r>
              <a:rPr lang="zh-CN" altLang="en-US" sz="40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原始代价矩阵</a:t>
            </a: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进行分支界限求解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318964" y="1044739"/>
          <a:ext cx="2354580" cy="163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6" name="" r:id="rId1" imgW="1206500" imgH="914400" progId="Equation.3">
                  <p:embed/>
                </p:oleObj>
              </mc:Choice>
              <mc:Fallback>
                <p:oleObj name="" r:id="rId1" imgW="1206500" imgH="914400" progId="Equation.3">
                  <p:embed/>
                  <p:pic>
                    <p:nvPicPr>
                      <p:cNvPr id="0" name="Object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8964" y="1044739"/>
                        <a:ext cx="2354580" cy="16363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390972" y="708000"/>
            <a:ext cx="2112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原始代价矩阵</a:t>
            </a:r>
            <a:endParaRPr lang="zh-CN" alt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067675" y="1276975"/>
            <a:ext cx="3336225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启发测度函数：路径和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7" name="Group 57"/>
          <p:cNvGrpSpPr/>
          <p:nvPr/>
        </p:nvGrpSpPr>
        <p:grpSpPr>
          <a:xfrm>
            <a:off x="6608627" y="2693670"/>
            <a:ext cx="962660" cy="4216081"/>
            <a:chOff x="4895" y="835"/>
            <a:chExt cx="938" cy="2656"/>
          </a:xfrm>
        </p:grpSpPr>
        <p:sp>
          <p:nvSpPr>
            <p:cNvPr id="98" name="Text Box 58"/>
            <p:cNvSpPr txBox="1">
              <a:spLocks noChangeArrowheads="1"/>
            </p:cNvSpPr>
            <p:nvPr/>
          </p:nvSpPr>
          <p:spPr bwMode="auto">
            <a:xfrm>
              <a:off x="4895" y="835"/>
              <a:ext cx="938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被分配到的人</a:t>
              </a:r>
              <a:endParaRPr kumimoji="0" lang="zh-CN" altLang="en-US" sz="20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9" name="Text Box 59"/>
            <p:cNvSpPr txBox="1">
              <a:spLocks noChangeArrowheads="1"/>
            </p:cNvSpPr>
            <p:nvPr/>
          </p:nvSpPr>
          <p:spPr bwMode="auto">
            <a:xfrm>
              <a:off x="5157" y="1387"/>
              <a:ext cx="26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24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Text Box 60"/>
            <p:cNvSpPr txBox="1">
              <a:spLocks noChangeArrowheads="1"/>
            </p:cNvSpPr>
            <p:nvPr/>
          </p:nvSpPr>
          <p:spPr bwMode="auto">
            <a:xfrm>
              <a:off x="5157" y="1976"/>
              <a:ext cx="2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24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Text Box 61"/>
            <p:cNvSpPr txBox="1">
              <a:spLocks noChangeArrowheads="1"/>
            </p:cNvSpPr>
            <p:nvPr/>
          </p:nvSpPr>
          <p:spPr bwMode="auto">
            <a:xfrm>
              <a:off x="5157" y="2521"/>
              <a:ext cx="2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24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Text Box 62"/>
            <p:cNvSpPr txBox="1">
              <a:spLocks noChangeArrowheads="1"/>
            </p:cNvSpPr>
            <p:nvPr/>
          </p:nvSpPr>
          <p:spPr bwMode="auto">
            <a:xfrm>
              <a:off x="5157" y="3200"/>
              <a:ext cx="2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kumimoji="0" lang="en-US" altLang="zh-CN" sz="24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3" name="Line 10"/>
          <p:cNvSpPr/>
          <p:nvPr/>
        </p:nvSpPr>
        <p:spPr>
          <a:xfrm flipH="1">
            <a:off x="2187821" y="3125788"/>
            <a:ext cx="1368425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4" name="Line 11"/>
          <p:cNvSpPr/>
          <p:nvPr/>
        </p:nvSpPr>
        <p:spPr>
          <a:xfrm>
            <a:off x="3988046" y="3125788"/>
            <a:ext cx="1223963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5" name="Line 20"/>
          <p:cNvSpPr/>
          <p:nvPr/>
        </p:nvSpPr>
        <p:spPr>
          <a:xfrm>
            <a:off x="4853234" y="5716588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6" name="Line 21"/>
          <p:cNvSpPr/>
          <p:nvPr/>
        </p:nvSpPr>
        <p:spPr>
          <a:xfrm>
            <a:off x="5861296" y="5716588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7" name="Line 22"/>
          <p:cNvSpPr/>
          <p:nvPr/>
        </p:nvSpPr>
        <p:spPr>
          <a:xfrm flipH="1">
            <a:off x="4924671" y="4781550"/>
            <a:ext cx="287338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8" name="Line 23"/>
          <p:cNvSpPr/>
          <p:nvPr/>
        </p:nvSpPr>
        <p:spPr>
          <a:xfrm>
            <a:off x="5500934" y="4781550"/>
            <a:ext cx="287337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9" name="Line 24"/>
          <p:cNvSpPr/>
          <p:nvPr/>
        </p:nvSpPr>
        <p:spPr>
          <a:xfrm>
            <a:off x="5356471" y="3989388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10" name="Oval 25"/>
          <p:cNvSpPr>
            <a:spLocks noChangeArrowheads="1"/>
          </p:cNvSpPr>
          <p:nvPr/>
        </p:nvSpPr>
        <p:spPr bwMode="auto">
          <a:xfrm>
            <a:off x="3556246" y="2908300"/>
            <a:ext cx="431800" cy="360363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0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11" name="Oval 26"/>
          <p:cNvSpPr>
            <a:spLocks noChangeArrowheads="1"/>
          </p:cNvSpPr>
          <p:nvPr/>
        </p:nvSpPr>
        <p:spPr bwMode="auto">
          <a:xfrm>
            <a:off x="1829046" y="355600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" name="Oval 27"/>
          <p:cNvSpPr>
            <a:spLocks noChangeArrowheads="1"/>
          </p:cNvSpPr>
          <p:nvPr/>
        </p:nvSpPr>
        <p:spPr bwMode="auto">
          <a:xfrm>
            <a:off x="5140571" y="3629025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13" name="Oval 30"/>
          <p:cNvSpPr>
            <a:spLocks noChangeArrowheads="1"/>
          </p:cNvSpPr>
          <p:nvPr/>
        </p:nvSpPr>
        <p:spPr bwMode="auto">
          <a:xfrm>
            <a:off x="5140571" y="4492625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1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14" name="Oval 34"/>
          <p:cNvSpPr>
            <a:spLocks noChangeArrowheads="1"/>
          </p:cNvSpPr>
          <p:nvPr/>
        </p:nvSpPr>
        <p:spPr bwMode="auto">
          <a:xfrm>
            <a:off x="4637334" y="5357813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15" name="Oval 35"/>
          <p:cNvSpPr>
            <a:spLocks noChangeArrowheads="1"/>
          </p:cNvSpPr>
          <p:nvPr/>
        </p:nvSpPr>
        <p:spPr bwMode="auto">
          <a:xfrm>
            <a:off x="5645396" y="5357813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16" name="Oval 39"/>
          <p:cNvSpPr>
            <a:spLocks noChangeArrowheads="1"/>
          </p:cNvSpPr>
          <p:nvPr/>
        </p:nvSpPr>
        <p:spPr bwMode="auto">
          <a:xfrm>
            <a:off x="5645396" y="6294438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17" name="Oval 40"/>
          <p:cNvSpPr>
            <a:spLocks noChangeArrowheads="1"/>
          </p:cNvSpPr>
          <p:nvPr/>
        </p:nvSpPr>
        <p:spPr bwMode="auto">
          <a:xfrm>
            <a:off x="4637334" y="6294438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18" name="Text Box 41"/>
          <p:cNvSpPr txBox="1">
            <a:spLocks noChangeArrowheads="1"/>
          </p:cNvSpPr>
          <p:nvPr/>
        </p:nvSpPr>
        <p:spPr bwMode="auto">
          <a:xfrm>
            <a:off x="3912799" y="2676208"/>
            <a:ext cx="32385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9" name="Text Box 42"/>
          <p:cNvSpPr txBox="1">
            <a:spLocks noChangeArrowheads="1"/>
          </p:cNvSpPr>
          <p:nvPr/>
        </p:nvSpPr>
        <p:spPr bwMode="auto">
          <a:xfrm>
            <a:off x="1795709" y="3198178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29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0" name="Text Box 51"/>
          <p:cNvSpPr txBox="1">
            <a:spLocks noChangeArrowheads="1"/>
          </p:cNvSpPr>
          <p:nvPr/>
        </p:nvSpPr>
        <p:spPr bwMode="auto">
          <a:xfrm>
            <a:off x="5215501" y="3277870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 dirty="0">
                <a:effectLst/>
                <a:sym typeface="+mn-ea"/>
              </a:rPr>
              <a:t>19</a:t>
            </a:r>
            <a:endParaRPr lang="en-US" altLang="zh-CN" sz="2000" b="1" noProof="0" dirty="0">
              <a:effectLst/>
              <a:sym typeface="+mn-ea"/>
            </a:endParaRPr>
          </a:p>
        </p:txBody>
      </p:sp>
      <p:sp>
        <p:nvSpPr>
          <p:cNvPr id="121" name="Text Box 52"/>
          <p:cNvSpPr txBox="1">
            <a:spLocks noChangeArrowheads="1"/>
          </p:cNvSpPr>
          <p:nvPr/>
        </p:nvSpPr>
        <p:spPr bwMode="auto">
          <a:xfrm>
            <a:off x="5403144" y="4259580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 dirty="0">
                <a:effectLst/>
                <a:sym typeface="+mn-ea"/>
              </a:rPr>
              <a:t>51</a:t>
            </a:r>
            <a:endParaRPr lang="en-US" altLang="zh-CN" sz="2000" b="1" noProof="0" dirty="0">
              <a:effectLst/>
              <a:sym typeface="+mn-ea"/>
            </a:endParaRPr>
          </a:p>
        </p:txBody>
      </p:sp>
      <p:sp>
        <p:nvSpPr>
          <p:cNvPr id="122" name="Text Box 53"/>
          <p:cNvSpPr txBox="1">
            <a:spLocks noChangeArrowheads="1"/>
          </p:cNvSpPr>
          <p:nvPr/>
        </p:nvSpPr>
        <p:spPr bwMode="auto">
          <a:xfrm>
            <a:off x="4535734" y="4971415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effectLst/>
                <a:sym typeface="+mn-ea"/>
              </a:rPr>
              <a:t>58</a:t>
            </a:r>
            <a:endParaRPr lang="en-US" altLang="zh-CN" sz="2000" b="1" noProof="0">
              <a:effectLst/>
              <a:sym typeface="+mn-ea"/>
            </a:endParaRPr>
          </a:p>
        </p:txBody>
      </p:sp>
      <p:sp>
        <p:nvSpPr>
          <p:cNvPr id="123" name="Text Box 54"/>
          <p:cNvSpPr txBox="1">
            <a:spLocks noChangeArrowheads="1"/>
          </p:cNvSpPr>
          <p:nvPr/>
        </p:nvSpPr>
        <p:spPr bwMode="auto">
          <a:xfrm>
            <a:off x="5861296" y="5017770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4" name="Text Box 55"/>
          <p:cNvSpPr txBox="1">
            <a:spLocks noChangeArrowheads="1"/>
          </p:cNvSpPr>
          <p:nvPr/>
        </p:nvSpPr>
        <p:spPr bwMode="auto">
          <a:xfrm>
            <a:off x="5958769" y="6006465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5" name="Text Box 56"/>
          <p:cNvSpPr txBox="1">
            <a:spLocks noChangeArrowheads="1"/>
          </p:cNvSpPr>
          <p:nvPr/>
        </p:nvSpPr>
        <p:spPr bwMode="auto">
          <a:xfrm>
            <a:off x="4388731" y="5984240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effectLst/>
                <a:sym typeface="+mn-ea"/>
              </a:rPr>
              <a:t>73</a:t>
            </a:r>
            <a:endParaRPr lang="en-US" altLang="zh-CN" sz="2000" b="1" noProof="0">
              <a:effectLst/>
              <a:sym typeface="+mn-ea"/>
            </a:endParaRPr>
          </a:p>
        </p:txBody>
      </p:sp>
      <p:sp>
        <p:nvSpPr>
          <p:cNvPr id="126" name="七角星 40"/>
          <p:cNvSpPr/>
          <p:nvPr/>
        </p:nvSpPr>
        <p:spPr>
          <a:xfrm>
            <a:off x="7493640" y="4272866"/>
            <a:ext cx="2690420" cy="1685925"/>
          </a:xfrm>
          <a:prstGeom prst="star7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原始代价矩阵无法进行高效的剪枝</a:t>
            </a:r>
            <a:endParaRPr lang="zh-CN" alt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7" name="Line 16"/>
          <p:cNvSpPr/>
          <p:nvPr/>
        </p:nvSpPr>
        <p:spPr>
          <a:xfrm flipH="1">
            <a:off x="1230383" y="3861048"/>
            <a:ext cx="647700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28" name="Line 17"/>
          <p:cNvSpPr/>
          <p:nvPr/>
        </p:nvSpPr>
        <p:spPr>
          <a:xfrm>
            <a:off x="2165420" y="3861048"/>
            <a:ext cx="43180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29" name="Line 18"/>
          <p:cNvSpPr/>
          <p:nvPr/>
        </p:nvSpPr>
        <p:spPr>
          <a:xfrm flipH="1">
            <a:off x="654120" y="4724648"/>
            <a:ext cx="358775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30" name="Line 19"/>
          <p:cNvSpPr/>
          <p:nvPr/>
        </p:nvSpPr>
        <p:spPr>
          <a:xfrm>
            <a:off x="1301820" y="4724648"/>
            <a:ext cx="287338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31" name="Line 20"/>
          <p:cNvSpPr/>
          <p:nvPr/>
        </p:nvSpPr>
        <p:spPr>
          <a:xfrm>
            <a:off x="581095" y="5661273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32" name="Line 21"/>
          <p:cNvSpPr/>
          <p:nvPr/>
        </p:nvSpPr>
        <p:spPr>
          <a:xfrm>
            <a:off x="1589158" y="5661273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33" name="Line 22"/>
          <p:cNvSpPr/>
          <p:nvPr/>
        </p:nvSpPr>
        <p:spPr>
          <a:xfrm>
            <a:off x="2670245" y="4797673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941458" y="443731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5" name="Oval 33"/>
          <p:cNvSpPr>
            <a:spLocks noChangeArrowheads="1"/>
          </p:cNvSpPr>
          <p:nvPr/>
        </p:nvSpPr>
        <p:spPr bwMode="auto">
          <a:xfrm>
            <a:off x="2454345" y="443731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36" name="Oval 35"/>
          <p:cNvSpPr>
            <a:spLocks noChangeArrowheads="1"/>
          </p:cNvSpPr>
          <p:nvPr/>
        </p:nvSpPr>
        <p:spPr bwMode="auto">
          <a:xfrm>
            <a:off x="365195" y="530091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37" name="Oval 36"/>
          <p:cNvSpPr>
            <a:spLocks noChangeArrowheads="1"/>
          </p:cNvSpPr>
          <p:nvPr/>
        </p:nvSpPr>
        <p:spPr bwMode="auto">
          <a:xfrm>
            <a:off x="1373258" y="530091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38" name="Oval 37"/>
          <p:cNvSpPr>
            <a:spLocks noChangeArrowheads="1"/>
          </p:cNvSpPr>
          <p:nvPr/>
        </p:nvSpPr>
        <p:spPr bwMode="auto">
          <a:xfrm>
            <a:off x="2454345" y="530091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 dirty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39" name="Oval 40"/>
          <p:cNvSpPr>
            <a:spLocks noChangeArrowheads="1"/>
          </p:cNvSpPr>
          <p:nvPr/>
        </p:nvSpPr>
        <p:spPr bwMode="auto">
          <a:xfrm>
            <a:off x="1373258" y="6237535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40" name="Oval 41"/>
          <p:cNvSpPr>
            <a:spLocks noChangeArrowheads="1"/>
          </p:cNvSpPr>
          <p:nvPr/>
        </p:nvSpPr>
        <p:spPr bwMode="auto">
          <a:xfrm>
            <a:off x="365195" y="6237535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141" name="Text Box 42"/>
          <p:cNvSpPr txBox="1">
            <a:spLocks noChangeArrowheads="1"/>
          </p:cNvSpPr>
          <p:nvPr/>
        </p:nvSpPr>
        <p:spPr bwMode="auto">
          <a:xfrm>
            <a:off x="723605" y="4106090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59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2" name="Text Box 42"/>
          <p:cNvSpPr txBox="1">
            <a:spLocks noChangeArrowheads="1"/>
          </p:cNvSpPr>
          <p:nvPr/>
        </p:nvSpPr>
        <p:spPr bwMode="auto">
          <a:xfrm>
            <a:off x="2640968" y="4106090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55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3" name="Text Box 42"/>
          <p:cNvSpPr txBox="1">
            <a:spLocks noChangeArrowheads="1"/>
          </p:cNvSpPr>
          <p:nvPr/>
        </p:nvSpPr>
        <p:spPr bwMode="auto">
          <a:xfrm>
            <a:off x="2719392" y="4983265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76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4" name="Text Box 42"/>
          <p:cNvSpPr txBox="1">
            <a:spLocks noChangeArrowheads="1"/>
          </p:cNvSpPr>
          <p:nvPr/>
        </p:nvSpPr>
        <p:spPr bwMode="auto">
          <a:xfrm>
            <a:off x="127869" y="4945246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66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5" name="Text Box 42"/>
          <p:cNvSpPr txBox="1">
            <a:spLocks noChangeArrowheads="1"/>
          </p:cNvSpPr>
          <p:nvPr/>
        </p:nvSpPr>
        <p:spPr bwMode="auto">
          <a:xfrm>
            <a:off x="1589158" y="4946741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68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6" name="Text Box 42"/>
          <p:cNvSpPr txBox="1">
            <a:spLocks noChangeArrowheads="1"/>
          </p:cNvSpPr>
          <p:nvPr/>
        </p:nvSpPr>
        <p:spPr bwMode="auto">
          <a:xfrm>
            <a:off x="102940" y="5912145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81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7" name="Text Box 42"/>
          <p:cNvSpPr txBox="1">
            <a:spLocks noChangeArrowheads="1"/>
          </p:cNvSpPr>
          <p:nvPr/>
        </p:nvSpPr>
        <p:spPr bwMode="auto">
          <a:xfrm>
            <a:off x="1569740" y="5912145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78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2458649" y="5612315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2" grpId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18" grpId="0" bldLvl="0" animBg="1"/>
      <p:bldP spid="119" grpId="0" bldLvl="0" animBg="1"/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284" name="Object 60"/>
          <p:cNvGraphicFramePr>
            <a:graphicFrameLocks noChangeAspect="1"/>
          </p:cNvGraphicFramePr>
          <p:nvPr/>
        </p:nvGraphicFramePr>
        <p:xfrm>
          <a:off x="188178" y="1224415"/>
          <a:ext cx="2684463" cy="216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" name="Equation" r:id="rId1" imgW="711200" imgH="635000" progId="Equation.DSMT4">
                  <p:embed/>
                </p:oleObj>
              </mc:Choice>
              <mc:Fallback>
                <p:oleObj name="Equation" r:id="rId1" imgW="711200" imgH="6350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8178" y="1224415"/>
                        <a:ext cx="2684463" cy="2160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86" name="Text Box 62"/>
          <p:cNvSpPr txBox="1">
            <a:spLocks noChangeArrowheads="1"/>
          </p:cNvSpPr>
          <p:nvPr/>
        </p:nvSpPr>
        <p:spPr bwMode="auto">
          <a:xfrm>
            <a:off x="0" y="469900"/>
            <a:ext cx="5791200" cy="746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marR="0" indent="-457200" defTabSz="914400">
              <a:lnSpc>
                <a:spcPct val="9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解空间的加权树表示</a:t>
            </a:r>
            <a:endParaRPr kumimoji="0" lang="zh-CN" altLang="en-US" sz="2400" kern="1200" cap="none" spc="0" normalizeH="0" baseline="0" noProof="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39825" y="2513330"/>
            <a:ext cx="8495665" cy="4239895"/>
            <a:chOff x="1800" y="3963"/>
            <a:chExt cx="13379" cy="6677"/>
          </a:xfrm>
        </p:grpSpPr>
        <p:grpSp>
          <p:nvGrpSpPr>
            <p:cNvPr id="820278" name="Group 54"/>
            <p:cNvGrpSpPr/>
            <p:nvPr/>
          </p:nvGrpSpPr>
          <p:grpSpPr>
            <a:xfrm>
              <a:off x="1800" y="3963"/>
              <a:ext cx="10558" cy="6677"/>
              <a:chOff x="1151" y="817"/>
              <a:chExt cx="4223" cy="2671"/>
            </a:xfrm>
          </p:grpSpPr>
          <p:grpSp>
            <p:nvGrpSpPr>
              <p:cNvPr id="141314" name="Group 5"/>
              <p:cNvGrpSpPr/>
              <p:nvPr/>
            </p:nvGrpSpPr>
            <p:grpSpPr>
              <a:xfrm>
                <a:off x="1426" y="1026"/>
                <a:ext cx="3584" cy="2360"/>
                <a:chOff x="745" y="1207"/>
                <a:chExt cx="3584" cy="2360"/>
              </a:xfrm>
            </p:grpSpPr>
            <p:sp>
              <p:nvSpPr>
                <p:cNvPr id="141315" name="Line 6"/>
                <p:cNvSpPr/>
                <p:nvPr/>
              </p:nvSpPr>
              <p:spPr>
                <a:xfrm flipH="1">
                  <a:off x="1879" y="1344"/>
                  <a:ext cx="862" cy="317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16" name="Line 7"/>
                <p:cNvSpPr/>
                <p:nvPr/>
              </p:nvSpPr>
              <p:spPr>
                <a:xfrm>
                  <a:off x="3013" y="1344"/>
                  <a:ext cx="771" cy="362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17" name="Line 8"/>
                <p:cNvSpPr/>
                <p:nvPr/>
              </p:nvSpPr>
              <p:spPr>
                <a:xfrm flipH="1">
                  <a:off x="1290" y="1797"/>
                  <a:ext cx="408" cy="408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18" name="Line 9"/>
                <p:cNvSpPr/>
                <p:nvPr/>
              </p:nvSpPr>
              <p:spPr>
                <a:xfrm>
                  <a:off x="1879" y="1797"/>
                  <a:ext cx="272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19" name="Line 10"/>
                <p:cNvSpPr/>
                <p:nvPr/>
              </p:nvSpPr>
              <p:spPr>
                <a:xfrm flipH="1">
                  <a:off x="927" y="2341"/>
                  <a:ext cx="226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0" name="Line 11"/>
                <p:cNvSpPr/>
                <p:nvPr/>
              </p:nvSpPr>
              <p:spPr>
                <a:xfrm>
                  <a:off x="1335" y="2341"/>
                  <a:ext cx="181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1" name="Line 12"/>
                <p:cNvSpPr/>
                <p:nvPr/>
              </p:nvSpPr>
              <p:spPr>
                <a:xfrm>
                  <a:off x="881" y="2931"/>
                  <a:ext cx="0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2" name="Line 13"/>
                <p:cNvSpPr/>
                <p:nvPr/>
              </p:nvSpPr>
              <p:spPr>
                <a:xfrm>
                  <a:off x="1516" y="2931"/>
                  <a:ext cx="0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3" name="Line 14"/>
                <p:cNvSpPr/>
                <p:nvPr/>
              </p:nvSpPr>
              <p:spPr>
                <a:xfrm>
                  <a:off x="2197" y="2387"/>
                  <a:ext cx="0" cy="317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4" name="Line 15"/>
                <p:cNvSpPr/>
                <p:nvPr/>
              </p:nvSpPr>
              <p:spPr>
                <a:xfrm>
                  <a:off x="2197" y="2931"/>
                  <a:ext cx="0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5" name="Line 16"/>
                <p:cNvSpPr/>
                <p:nvPr/>
              </p:nvSpPr>
              <p:spPr>
                <a:xfrm>
                  <a:off x="3558" y="2976"/>
                  <a:ext cx="0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6" name="Line 17"/>
                <p:cNvSpPr/>
                <p:nvPr/>
              </p:nvSpPr>
              <p:spPr>
                <a:xfrm>
                  <a:off x="4193" y="2976"/>
                  <a:ext cx="0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7" name="Line 18"/>
                <p:cNvSpPr/>
                <p:nvPr/>
              </p:nvSpPr>
              <p:spPr>
                <a:xfrm flipH="1">
                  <a:off x="3603" y="2387"/>
                  <a:ext cx="181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8" name="Line 19"/>
                <p:cNvSpPr/>
                <p:nvPr/>
              </p:nvSpPr>
              <p:spPr>
                <a:xfrm>
                  <a:off x="3966" y="2387"/>
                  <a:ext cx="181" cy="363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41329" name="Line 20"/>
                <p:cNvSpPr/>
                <p:nvPr/>
              </p:nvSpPr>
              <p:spPr>
                <a:xfrm>
                  <a:off x="3875" y="1888"/>
                  <a:ext cx="0" cy="317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820245" name="Oval 21"/>
                <p:cNvSpPr>
                  <a:spLocks noChangeArrowheads="1"/>
                </p:cNvSpPr>
                <p:nvPr/>
              </p:nvSpPr>
              <p:spPr bwMode="auto">
                <a:xfrm>
                  <a:off x="2741" y="1207"/>
                  <a:ext cx="272" cy="22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 dirty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0</a:t>
                  </a:r>
                  <a:endParaRPr lang="en-US" altLang="zh-CN" sz="2000" b="1" noProof="0" dirty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46" name="Oval 22"/>
                <p:cNvSpPr>
                  <a:spLocks noChangeArrowheads="1"/>
                </p:cNvSpPr>
                <p:nvPr/>
              </p:nvSpPr>
              <p:spPr bwMode="auto">
                <a:xfrm>
                  <a:off x="1653" y="1615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0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0247" name="Oval 23"/>
                <p:cNvSpPr>
                  <a:spLocks noChangeArrowheads="1"/>
                </p:cNvSpPr>
                <p:nvPr/>
              </p:nvSpPr>
              <p:spPr bwMode="auto">
                <a:xfrm>
                  <a:off x="3739" y="1661"/>
                  <a:ext cx="271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2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48" name="Oval 24"/>
                <p:cNvSpPr>
                  <a:spLocks noChangeArrowheads="1"/>
                </p:cNvSpPr>
                <p:nvPr/>
              </p:nvSpPr>
              <p:spPr bwMode="auto">
                <a:xfrm>
                  <a:off x="1109" y="2160"/>
                  <a:ext cx="271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2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49" name="Oval 25"/>
                <p:cNvSpPr>
                  <a:spLocks noChangeArrowheads="1"/>
                </p:cNvSpPr>
                <p:nvPr/>
              </p:nvSpPr>
              <p:spPr bwMode="auto">
                <a:xfrm>
                  <a:off x="2061" y="2160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 dirty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3</a:t>
                  </a:r>
                  <a:endParaRPr lang="en-US" altLang="zh-CN" sz="2000" b="1" noProof="0" dirty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0" name="Oval 26"/>
                <p:cNvSpPr>
                  <a:spLocks noChangeArrowheads="1"/>
                </p:cNvSpPr>
                <p:nvPr/>
              </p:nvSpPr>
              <p:spPr bwMode="auto">
                <a:xfrm>
                  <a:off x="3739" y="2205"/>
                  <a:ext cx="271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1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1" name="Oval 27"/>
                <p:cNvSpPr>
                  <a:spLocks noChangeArrowheads="1"/>
                </p:cNvSpPr>
                <p:nvPr/>
              </p:nvSpPr>
              <p:spPr bwMode="auto">
                <a:xfrm>
                  <a:off x="745" y="2704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3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2" name="Oval 28"/>
                <p:cNvSpPr>
                  <a:spLocks noChangeArrowheads="1"/>
                </p:cNvSpPr>
                <p:nvPr/>
              </p:nvSpPr>
              <p:spPr bwMode="auto">
                <a:xfrm>
                  <a:off x="1380" y="2704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4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3" name="Oval 29"/>
                <p:cNvSpPr>
                  <a:spLocks noChangeArrowheads="1"/>
                </p:cNvSpPr>
                <p:nvPr/>
              </p:nvSpPr>
              <p:spPr bwMode="auto">
                <a:xfrm>
                  <a:off x="2061" y="2704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2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4" name="Oval 30"/>
                <p:cNvSpPr>
                  <a:spLocks noChangeArrowheads="1"/>
                </p:cNvSpPr>
                <p:nvPr/>
              </p:nvSpPr>
              <p:spPr bwMode="auto">
                <a:xfrm>
                  <a:off x="3422" y="2750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3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5" name="Oval 31"/>
                <p:cNvSpPr>
                  <a:spLocks noChangeArrowheads="1"/>
                </p:cNvSpPr>
                <p:nvPr/>
              </p:nvSpPr>
              <p:spPr bwMode="auto">
                <a:xfrm>
                  <a:off x="4057" y="2750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4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6" name="Oval 32"/>
                <p:cNvSpPr>
                  <a:spLocks noChangeArrowheads="1"/>
                </p:cNvSpPr>
                <p:nvPr/>
              </p:nvSpPr>
              <p:spPr bwMode="auto">
                <a:xfrm>
                  <a:off x="1380" y="3294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3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7" name="Oval 33"/>
                <p:cNvSpPr>
                  <a:spLocks noChangeArrowheads="1"/>
                </p:cNvSpPr>
                <p:nvPr/>
              </p:nvSpPr>
              <p:spPr bwMode="auto">
                <a:xfrm>
                  <a:off x="745" y="3294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4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8" name="Oval 34"/>
                <p:cNvSpPr>
                  <a:spLocks noChangeArrowheads="1"/>
                </p:cNvSpPr>
                <p:nvPr/>
              </p:nvSpPr>
              <p:spPr bwMode="auto">
                <a:xfrm>
                  <a:off x="2061" y="3294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4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59" name="Oval 35"/>
                <p:cNvSpPr>
                  <a:spLocks noChangeArrowheads="1"/>
                </p:cNvSpPr>
                <p:nvPr/>
              </p:nvSpPr>
              <p:spPr bwMode="auto">
                <a:xfrm>
                  <a:off x="4057" y="3340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3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  <p:sp>
              <p:nvSpPr>
                <p:cNvPr id="820260" name="Oval 36"/>
                <p:cNvSpPr>
                  <a:spLocks noChangeArrowheads="1"/>
                </p:cNvSpPr>
                <p:nvPr/>
              </p:nvSpPr>
              <p:spPr bwMode="auto">
                <a:xfrm>
                  <a:off x="3422" y="3340"/>
                  <a:ext cx="272" cy="227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l">
                    <a:buClrTx/>
                    <a:buSzTx/>
                    <a:buFontTx/>
                    <a:defRPr/>
                  </a:pPr>
                  <a:r>
                    <a:rPr lang="en-US" altLang="zh-CN" sz="2000" b="1" noProof="0">
                      <a:ln>
                        <a:noFill/>
                      </a:ln>
                      <a:effectLst/>
                      <a:uLnTx/>
                      <a:uFillTx/>
                      <a:sym typeface="+mn-ea"/>
                    </a:rPr>
                    <a:t>4</a:t>
                  </a:r>
                  <a:endParaRPr lang="en-US" altLang="zh-CN" sz="2000" b="1" noProof="0">
                    <a:ln>
                      <a:noFill/>
                    </a:ln>
                    <a:effectLst/>
                    <a:uLnTx/>
                    <a:uFillTx/>
                    <a:sym typeface="+mn-ea"/>
                  </a:endParaRPr>
                </a:p>
              </p:txBody>
            </p:sp>
          </p:grpSp>
          <p:sp>
            <p:nvSpPr>
              <p:cNvPr id="820262" name="Text Box 38"/>
              <p:cNvSpPr txBox="1">
                <a:spLocks noChangeArrowheads="1"/>
              </p:cNvSpPr>
              <p:nvPr/>
            </p:nvSpPr>
            <p:spPr bwMode="auto">
              <a:xfrm>
                <a:off x="3524" y="817"/>
                <a:ext cx="293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54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63" name="Text Box 39"/>
              <p:cNvSpPr txBox="1">
                <a:spLocks noChangeArrowheads="1"/>
              </p:cNvSpPr>
              <p:nvPr/>
            </p:nvSpPr>
            <p:spPr bwMode="auto">
              <a:xfrm>
                <a:off x="2333" y="1217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71</a:t>
                </a:r>
                <a:endParaRPr kumimoji="0" lang="en-US" altLang="zh-CN" sz="2000" b="1" kern="1200" cap="none" spc="0" normalizeH="0" baseline="0" noProof="0" dirty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64" name="Text Box 40"/>
              <p:cNvSpPr txBox="1">
                <a:spLocks noChangeArrowheads="1"/>
              </p:cNvSpPr>
              <p:nvPr/>
            </p:nvSpPr>
            <p:spPr bwMode="auto">
              <a:xfrm>
                <a:off x="1470" y="1928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72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65" name="Text Box 41"/>
              <p:cNvSpPr txBox="1">
                <a:spLocks noChangeArrowheads="1"/>
              </p:cNvSpPr>
              <p:nvPr/>
            </p:nvSpPr>
            <p:spPr bwMode="auto">
              <a:xfrm>
                <a:off x="3014" y="1973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71</a:t>
                </a:r>
                <a:endParaRPr kumimoji="0" lang="en-US" altLang="zh-CN" sz="2000" b="1" kern="1200" cap="none" spc="0" normalizeH="0" baseline="0" noProof="0" dirty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66" name="Text Box 42"/>
              <p:cNvSpPr txBox="1">
                <a:spLocks noChangeArrowheads="1"/>
              </p:cNvSpPr>
              <p:nvPr/>
            </p:nvSpPr>
            <p:spPr bwMode="auto">
              <a:xfrm>
                <a:off x="2966" y="2518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86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67" name="Text Box 43"/>
              <p:cNvSpPr txBox="1">
                <a:spLocks noChangeArrowheads="1"/>
              </p:cNvSpPr>
              <p:nvPr/>
            </p:nvSpPr>
            <p:spPr bwMode="auto">
              <a:xfrm>
                <a:off x="3014" y="3108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91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69" name="Text Box 45"/>
              <p:cNvSpPr txBox="1">
                <a:spLocks noChangeArrowheads="1"/>
              </p:cNvSpPr>
              <p:nvPr/>
            </p:nvSpPr>
            <p:spPr bwMode="auto">
              <a:xfrm>
                <a:off x="2333" y="2518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78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70" name="Text Box 46"/>
              <p:cNvSpPr txBox="1">
                <a:spLocks noChangeArrowheads="1"/>
              </p:cNvSpPr>
              <p:nvPr/>
            </p:nvSpPr>
            <p:spPr bwMode="auto">
              <a:xfrm>
                <a:off x="2333" y="3108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78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71" name="Text Box 47"/>
              <p:cNvSpPr txBox="1">
                <a:spLocks noChangeArrowheads="1"/>
              </p:cNvSpPr>
              <p:nvPr/>
            </p:nvSpPr>
            <p:spPr bwMode="auto">
              <a:xfrm>
                <a:off x="1151" y="3108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81</a:t>
                </a:r>
                <a:endParaRPr kumimoji="0" lang="en-US" altLang="zh-CN" sz="2000" b="1" kern="1200" cap="none" spc="0" normalizeH="0" baseline="0" noProof="0" dirty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72" name="Text Box 48"/>
              <p:cNvSpPr txBox="1">
                <a:spLocks noChangeArrowheads="1"/>
              </p:cNvSpPr>
              <p:nvPr/>
            </p:nvSpPr>
            <p:spPr bwMode="auto">
              <a:xfrm>
                <a:off x="4395" y="1253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58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73" name="Text Box 49"/>
              <p:cNvSpPr txBox="1">
                <a:spLocks noChangeArrowheads="1"/>
              </p:cNvSpPr>
              <p:nvPr/>
            </p:nvSpPr>
            <p:spPr bwMode="auto">
              <a:xfrm>
                <a:off x="4692" y="2024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64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74" name="Text Box 50"/>
              <p:cNvSpPr txBox="1">
                <a:spLocks noChangeArrowheads="1"/>
              </p:cNvSpPr>
              <p:nvPr/>
            </p:nvSpPr>
            <p:spPr bwMode="auto">
              <a:xfrm>
                <a:off x="3817" y="2518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68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75" name="Text Box 51"/>
              <p:cNvSpPr txBox="1">
                <a:spLocks noChangeArrowheads="1"/>
              </p:cNvSpPr>
              <p:nvPr/>
            </p:nvSpPr>
            <p:spPr bwMode="auto">
              <a:xfrm>
                <a:off x="5010" y="2557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70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76" name="Text Box 52"/>
              <p:cNvSpPr txBox="1">
                <a:spLocks noChangeArrowheads="1"/>
              </p:cNvSpPr>
              <p:nvPr/>
            </p:nvSpPr>
            <p:spPr bwMode="auto">
              <a:xfrm>
                <a:off x="4978" y="3159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70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0277" name="Text Box 53"/>
              <p:cNvSpPr txBox="1">
                <a:spLocks noChangeArrowheads="1"/>
              </p:cNvSpPr>
              <p:nvPr/>
            </p:nvSpPr>
            <p:spPr bwMode="auto">
              <a:xfrm>
                <a:off x="3817" y="3133"/>
                <a:ext cx="364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73</a:t>
                </a:r>
                <a:endPara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0285" name="Group 61"/>
            <p:cNvGrpSpPr/>
            <p:nvPr/>
          </p:nvGrpSpPr>
          <p:grpSpPr>
            <a:xfrm>
              <a:off x="10996" y="4043"/>
              <a:ext cx="4183" cy="6582"/>
              <a:chOff x="4398" y="845"/>
              <a:chExt cx="1673" cy="2633"/>
            </a:xfrm>
          </p:grpSpPr>
          <p:sp>
            <p:nvSpPr>
              <p:cNvPr id="820279" name="Text Box 55"/>
              <p:cNvSpPr txBox="1">
                <a:spLocks noChangeArrowheads="1"/>
              </p:cNvSpPr>
              <p:nvPr/>
            </p:nvSpPr>
            <p:spPr bwMode="auto">
              <a:xfrm>
                <a:off x="4398" y="845"/>
                <a:ext cx="1673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被分配到的人</a:t>
                </a:r>
                <a:endParaRPr kumimoji="0" lang="zh-CN" altLang="en-US" sz="3200" b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0280" name="Text Box 56"/>
              <p:cNvSpPr txBox="1">
                <a:spLocks noChangeArrowheads="1"/>
              </p:cNvSpPr>
              <p:nvPr/>
            </p:nvSpPr>
            <p:spPr bwMode="auto">
              <a:xfrm>
                <a:off x="5157" y="1387"/>
                <a:ext cx="260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华文行楷" panose="02010800040101010101" pitchFamily="2" charset="-122"/>
                    <a:cs typeface="+mn-cs"/>
                  </a:rPr>
                  <a:t>1</a:t>
                </a:r>
                <a:endParaRPr kumimoji="0" lang="en-US" altLang="zh-CN" sz="3200" b="1" kern="1200" cap="none" spc="0" normalizeH="0" baseline="0" noProof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endParaRPr>
              </a:p>
            </p:txBody>
          </p:sp>
          <p:sp>
            <p:nvSpPr>
              <p:cNvPr id="820281" name="Text Box 57"/>
              <p:cNvSpPr txBox="1">
                <a:spLocks noChangeArrowheads="1"/>
              </p:cNvSpPr>
              <p:nvPr/>
            </p:nvSpPr>
            <p:spPr bwMode="auto">
              <a:xfrm>
                <a:off x="5157" y="1931"/>
                <a:ext cx="260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华文行楷" panose="02010800040101010101" pitchFamily="2" charset="-122"/>
                    <a:cs typeface="+mn-cs"/>
                  </a:rPr>
                  <a:t>2</a:t>
                </a:r>
                <a:endParaRPr kumimoji="0" lang="en-US" altLang="zh-CN" sz="3200" b="1" kern="1200" cap="none" spc="0" normalizeH="0" baseline="0" noProof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endParaRPr>
              </a:p>
            </p:txBody>
          </p:sp>
          <p:sp>
            <p:nvSpPr>
              <p:cNvPr id="820282" name="Text Box 58"/>
              <p:cNvSpPr txBox="1">
                <a:spLocks noChangeArrowheads="1"/>
              </p:cNvSpPr>
              <p:nvPr/>
            </p:nvSpPr>
            <p:spPr bwMode="auto">
              <a:xfrm>
                <a:off x="5157" y="2521"/>
                <a:ext cx="260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华文行楷" panose="02010800040101010101" pitchFamily="2" charset="-122"/>
                    <a:cs typeface="+mn-cs"/>
                  </a:rPr>
                  <a:t>3</a:t>
                </a:r>
                <a:endParaRPr kumimoji="0" lang="en-US" altLang="zh-CN" sz="3200" b="1" kern="1200" cap="none" spc="0" normalizeH="0" baseline="0" noProof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endParaRPr>
              </a:p>
            </p:txBody>
          </p:sp>
          <p:sp>
            <p:nvSpPr>
              <p:cNvPr id="820283" name="Text Box 59"/>
              <p:cNvSpPr txBox="1">
                <a:spLocks noChangeArrowheads="1"/>
              </p:cNvSpPr>
              <p:nvPr/>
            </p:nvSpPr>
            <p:spPr bwMode="auto">
              <a:xfrm>
                <a:off x="5157" y="3110"/>
                <a:ext cx="260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华文行楷" panose="02010800040101010101" pitchFamily="2" charset="-122"/>
                    <a:cs typeface="+mn-cs"/>
                  </a:rPr>
                  <a:t>4</a:t>
                </a:r>
                <a:endParaRPr kumimoji="0" lang="en-US" altLang="zh-CN" sz="3200" b="1" kern="1200" cap="none" spc="0" normalizeH="0" baseline="0" noProof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endParaRPr>
              </a:p>
            </p:txBody>
          </p:sp>
        </p:grpSp>
        <p:sp>
          <p:nvSpPr>
            <p:cNvPr id="2" name="Text Box 40"/>
            <p:cNvSpPr txBox="1">
              <a:spLocks noChangeArrowheads="1"/>
            </p:cNvSpPr>
            <p:nvPr/>
          </p:nvSpPr>
          <p:spPr bwMode="auto">
            <a:xfrm>
              <a:off x="1800" y="8096"/>
              <a:ext cx="732" cy="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0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76</a:t>
              </a:r>
              <a:endPara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52646" name="Rectangle 6"/>
          <p:cNvSpPr>
            <a:spLocks noChangeArrowheads="1"/>
          </p:cNvSpPr>
          <p:nvPr/>
        </p:nvSpPr>
        <p:spPr bwMode="auto">
          <a:xfrm>
            <a:off x="1792318" y="100330"/>
            <a:ext cx="6879574" cy="7772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lvl="0" algn="r">
              <a:buClrTx/>
              <a:buSzTx/>
              <a:buFontTx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求解问题的分支界限搜索算法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35108" y="3351713"/>
            <a:ext cx="2197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优化代价矩阵</a:t>
            </a:r>
            <a:endParaRPr lang="zh-CN" altLang="en-US" sz="2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80" name="Rectangle 4"/>
          <p:cNvSpPr>
            <a:spLocks noChangeArrowheads="1"/>
          </p:cNvSpPr>
          <p:nvPr/>
        </p:nvSpPr>
        <p:spPr bwMode="auto">
          <a:xfrm>
            <a:off x="457200" y="1017091"/>
            <a:ext cx="9372600" cy="4823817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txBody>
          <a:bodyPr/>
          <a:lstStyle/>
          <a:p>
            <a:pPr marL="342900" lvl="0" indent="-342900"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分支界限</a:t>
            </a:r>
            <a:r>
              <a:rPr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搜索（使用爬山法）算法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建立根结点，其权值为解代价下界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使用爬山法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类似于拓朴排序序列树生成算法求解问题，每产生一个结点，其权值为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加工后的代价矩阵对应元素加其父结点权值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一旦发现一个可能解，将其代价作为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界限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，循环地进行分支界限搜索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剪掉不能导致优化解的解，使用爬山法继续扩展新增结点，直至发现优化解。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58103" y="585153"/>
            <a:ext cx="2528888" cy="981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5411" name="Object 7"/>
          <p:cNvGraphicFramePr>
            <a:graphicFrameLocks noChangeAspect="1"/>
          </p:cNvGraphicFramePr>
          <p:nvPr/>
        </p:nvGraphicFramePr>
        <p:xfrm>
          <a:off x="6773863" y="748983"/>
          <a:ext cx="2486025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5" name="" r:id="rId1" imgW="711200" imgH="635000" progId="Equation.3">
                  <p:embed/>
                </p:oleObj>
              </mc:Choice>
              <mc:Fallback>
                <p:oleObj name="" r:id="rId1" imgW="711200" imgH="6350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73863" y="748983"/>
                        <a:ext cx="2486025" cy="1944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3674" name="Line 10"/>
          <p:cNvSpPr/>
          <p:nvPr/>
        </p:nvSpPr>
        <p:spPr>
          <a:xfrm flipH="1">
            <a:off x="2946400" y="3214053"/>
            <a:ext cx="1368425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75" name="Line 11"/>
          <p:cNvSpPr/>
          <p:nvPr/>
        </p:nvSpPr>
        <p:spPr>
          <a:xfrm>
            <a:off x="4746625" y="3214053"/>
            <a:ext cx="1223963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4" name="Line 20"/>
          <p:cNvSpPr/>
          <p:nvPr/>
        </p:nvSpPr>
        <p:spPr>
          <a:xfrm>
            <a:off x="5611813" y="5804853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5" name="Line 21"/>
          <p:cNvSpPr/>
          <p:nvPr/>
        </p:nvSpPr>
        <p:spPr>
          <a:xfrm>
            <a:off x="6619875" y="5804853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6" name="Line 22"/>
          <p:cNvSpPr/>
          <p:nvPr/>
        </p:nvSpPr>
        <p:spPr>
          <a:xfrm flipH="1">
            <a:off x="5683250" y="4869815"/>
            <a:ext cx="287338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7" name="Line 23"/>
          <p:cNvSpPr/>
          <p:nvPr/>
        </p:nvSpPr>
        <p:spPr>
          <a:xfrm>
            <a:off x="6259513" y="4869815"/>
            <a:ext cx="287337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8" name="Line 24"/>
          <p:cNvSpPr/>
          <p:nvPr/>
        </p:nvSpPr>
        <p:spPr>
          <a:xfrm>
            <a:off x="6115050" y="4077653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9" name="Oval 25"/>
          <p:cNvSpPr>
            <a:spLocks noChangeArrowheads="1"/>
          </p:cNvSpPr>
          <p:nvPr/>
        </p:nvSpPr>
        <p:spPr bwMode="auto">
          <a:xfrm>
            <a:off x="4314825" y="2996565"/>
            <a:ext cx="431800" cy="360363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0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690" name="Oval 26"/>
          <p:cNvSpPr>
            <a:spLocks noChangeArrowheads="1"/>
          </p:cNvSpPr>
          <p:nvPr/>
        </p:nvSpPr>
        <p:spPr bwMode="auto">
          <a:xfrm>
            <a:off x="2587625" y="3644265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691" name="Oval 27"/>
          <p:cNvSpPr>
            <a:spLocks noChangeArrowheads="1"/>
          </p:cNvSpPr>
          <p:nvPr/>
        </p:nvSpPr>
        <p:spPr bwMode="auto">
          <a:xfrm>
            <a:off x="5899150" y="371729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 dirty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694" name="Oval 30"/>
          <p:cNvSpPr>
            <a:spLocks noChangeArrowheads="1"/>
          </p:cNvSpPr>
          <p:nvPr/>
        </p:nvSpPr>
        <p:spPr bwMode="auto">
          <a:xfrm>
            <a:off x="5899150" y="458089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1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698" name="Oval 34"/>
          <p:cNvSpPr>
            <a:spLocks noChangeArrowheads="1"/>
          </p:cNvSpPr>
          <p:nvPr/>
        </p:nvSpPr>
        <p:spPr bwMode="auto">
          <a:xfrm>
            <a:off x="5395913" y="5446078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699" name="Oval 35"/>
          <p:cNvSpPr>
            <a:spLocks noChangeArrowheads="1"/>
          </p:cNvSpPr>
          <p:nvPr/>
        </p:nvSpPr>
        <p:spPr bwMode="auto">
          <a:xfrm>
            <a:off x="6403975" y="5446078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703" name="Oval 39"/>
          <p:cNvSpPr>
            <a:spLocks noChangeArrowheads="1"/>
          </p:cNvSpPr>
          <p:nvPr/>
        </p:nvSpPr>
        <p:spPr bwMode="auto">
          <a:xfrm>
            <a:off x="6403975" y="6382703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704" name="Oval 40"/>
          <p:cNvSpPr>
            <a:spLocks noChangeArrowheads="1"/>
          </p:cNvSpPr>
          <p:nvPr/>
        </p:nvSpPr>
        <p:spPr bwMode="auto">
          <a:xfrm>
            <a:off x="5395913" y="6382703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705" name="Text Box 41"/>
          <p:cNvSpPr txBox="1">
            <a:spLocks noChangeArrowheads="1"/>
          </p:cNvSpPr>
          <p:nvPr/>
        </p:nvSpPr>
        <p:spPr bwMode="auto">
          <a:xfrm>
            <a:off x="4567238" y="2693353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54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06" name="Text Box 42"/>
          <p:cNvSpPr txBox="1">
            <a:spLocks noChangeArrowheads="1"/>
          </p:cNvSpPr>
          <p:nvPr/>
        </p:nvSpPr>
        <p:spPr bwMode="auto">
          <a:xfrm>
            <a:off x="2405063" y="3198178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71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5" name="Text Box 51"/>
          <p:cNvSpPr txBox="1">
            <a:spLocks noChangeArrowheads="1"/>
          </p:cNvSpPr>
          <p:nvPr/>
        </p:nvSpPr>
        <p:spPr bwMode="auto">
          <a:xfrm>
            <a:off x="5935980" y="3357245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58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6" name="Text Box 52"/>
          <p:cNvSpPr txBox="1">
            <a:spLocks noChangeArrowheads="1"/>
          </p:cNvSpPr>
          <p:nvPr/>
        </p:nvSpPr>
        <p:spPr bwMode="auto">
          <a:xfrm>
            <a:off x="6113463" y="4206240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64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7" name="Text Box 53"/>
          <p:cNvSpPr txBox="1">
            <a:spLocks noChangeArrowheads="1"/>
          </p:cNvSpPr>
          <p:nvPr/>
        </p:nvSpPr>
        <p:spPr bwMode="auto">
          <a:xfrm>
            <a:off x="5249863" y="5017770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68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8" name="Text Box 54"/>
          <p:cNvSpPr txBox="1">
            <a:spLocks noChangeArrowheads="1"/>
          </p:cNvSpPr>
          <p:nvPr/>
        </p:nvSpPr>
        <p:spPr bwMode="auto">
          <a:xfrm>
            <a:off x="6438900" y="5012690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9" name="Text Box 55"/>
          <p:cNvSpPr txBox="1">
            <a:spLocks noChangeArrowheads="1"/>
          </p:cNvSpPr>
          <p:nvPr/>
        </p:nvSpPr>
        <p:spPr bwMode="auto">
          <a:xfrm>
            <a:off x="6619558" y="6057265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20" name="Text Box 56"/>
          <p:cNvSpPr txBox="1">
            <a:spLocks noChangeArrowheads="1"/>
          </p:cNvSpPr>
          <p:nvPr/>
        </p:nvSpPr>
        <p:spPr bwMode="auto">
          <a:xfrm>
            <a:off x="5145405" y="6006465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73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53721" name="Group 57"/>
          <p:cNvGrpSpPr/>
          <p:nvPr/>
        </p:nvGrpSpPr>
        <p:grpSpPr>
          <a:xfrm>
            <a:off x="6546851" y="2693353"/>
            <a:ext cx="2638425" cy="4195762"/>
            <a:chOff x="4397" y="835"/>
            <a:chExt cx="1662" cy="2643"/>
          </a:xfrm>
        </p:grpSpPr>
        <p:sp>
          <p:nvSpPr>
            <p:cNvPr id="753722" name="Text Box 58"/>
            <p:cNvSpPr txBox="1">
              <a:spLocks noChangeArrowheads="1"/>
            </p:cNvSpPr>
            <p:nvPr/>
          </p:nvSpPr>
          <p:spPr bwMode="auto">
            <a:xfrm>
              <a:off x="4397" y="835"/>
              <a:ext cx="16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3200" b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被分配到的人</a:t>
              </a:r>
              <a:endParaRPr kumimoji="0" lang="zh-CN" altLang="en-US" sz="32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53723" name="Text Box 59"/>
            <p:cNvSpPr txBox="1">
              <a:spLocks noChangeArrowheads="1"/>
            </p:cNvSpPr>
            <p:nvPr/>
          </p:nvSpPr>
          <p:spPr bwMode="auto">
            <a:xfrm>
              <a:off x="5157" y="1387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/>
                <a:latin typeface="Arial" panose="020B0604020202020204" pitchFamily="34" charset="0"/>
                <a:ea typeface="华文行楷" panose="02010800040101010101" pitchFamily="2" charset="-122"/>
                <a:cs typeface="+mn-cs"/>
              </a:endParaRPr>
            </a:p>
          </p:txBody>
        </p:sp>
        <p:sp>
          <p:nvSpPr>
            <p:cNvPr id="753724" name="Text Box 60"/>
            <p:cNvSpPr txBox="1">
              <a:spLocks noChangeArrowheads="1"/>
            </p:cNvSpPr>
            <p:nvPr/>
          </p:nvSpPr>
          <p:spPr bwMode="auto">
            <a:xfrm>
              <a:off x="5157" y="1931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/>
                <a:latin typeface="Arial" panose="020B0604020202020204" pitchFamily="34" charset="0"/>
                <a:ea typeface="华文行楷" panose="02010800040101010101" pitchFamily="2" charset="-122"/>
                <a:cs typeface="+mn-cs"/>
              </a:endParaRPr>
            </a:p>
          </p:txBody>
        </p:sp>
        <p:sp>
          <p:nvSpPr>
            <p:cNvPr id="753725" name="Text Box 61"/>
            <p:cNvSpPr txBox="1">
              <a:spLocks noChangeArrowheads="1"/>
            </p:cNvSpPr>
            <p:nvPr/>
          </p:nvSpPr>
          <p:spPr bwMode="auto">
            <a:xfrm>
              <a:off x="5157" y="2521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/>
                <a:latin typeface="Arial" panose="020B0604020202020204" pitchFamily="34" charset="0"/>
                <a:ea typeface="华文行楷" panose="02010800040101010101" pitchFamily="2" charset="-122"/>
                <a:cs typeface="+mn-cs"/>
              </a:endParaRPr>
            </a:p>
          </p:txBody>
        </p:sp>
        <p:sp>
          <p:nvSpPr>
            <p:cNvPr id="753726" name="Text Box 62"/>
            <p:cNvSpPr txBox="1">
              <a:spLocks noChangeArrowheads="1"/>
            </p:cNvSpPr>
            <p:nvPr/>
          </p:nvSpPr>
          <p:spPr bwMode="auto">
            <a:xfrm>
              <a:off x="5157" y="3110"/>
              <a:ext cx="26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华文行楷" panose="0201080004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solidFill>
                  <a:srgbClr val="FF0000"/>
                </a:solidFill>
                <a:effectLst/>
                <a:latin typeface="Arial" panose="020B0604020202020204" pitchFamily="34" charset="0"/>
                <a:ea typeface="华文行楷" panose="02010800040101010101" pitchFamily="2" charset="-122"/>
                <a:cs typeface="+mn-cs"/>
              </a:endParaRPr>
            </a:p>
          </p:txBody>
        </p:sp>
      </p:grpSp>
      <p:sp>
        <p:nvSpPr>
          <p:cNvPr id="753727" name="Text Box 63"/>
          <p:cNvSpPr txBox="1">
            <a:spLocks noChangeArrowheads="1"/>
          </p:cNvSpPr>
          <p:nvPr/>
        </p:nvSpPr>
        <p:spPr bwMode="auto">
          <a:xfrm>
            <a:off x="1232683" y="4077653"/>
            <a:ext cx="301023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分支被剪掉</a:t>
            </a:r>
            <a:endParaRPr kumimoji="0" lang="en-US" altLang="zh-CN" sz="24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因为对第一个人分配第一个工作的相对代价太高了</a:t>
            </a:r>
            <a:endParaRPr kumimoji="0" lang="zh-CN" altLang="en-US" sz="24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5442" name="Group 64"/>
          <p:cNvGrpSpPr/>
          <p:nvPr/>
        </p:nvGrpSpPr>
        <p:grpSpPr>
          <a:xfrm>
            <a:off x="4355148" y="907734"/>
            <a:ext cx="1862137" cy="1449388"/>
            <a:chOff x="2630" y="1842"/>
            <a:chExt cx="1173" cy="9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3729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2630" y="184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𝟏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53729" name="Text 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30" y="1842"/>
                  <a:ext cx="343" cy="323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3730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3460" y="184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𝟐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53730" name="Text 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0" y="1842"/>
                  <a:ext cx="343" cy="323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3731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2644" y="242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𝟑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53731" name="Text 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44" y="2422"/>
                  <a:ext cx="343" cy="323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3732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3460" y="2432"/>
                  <a:ext cx="343" cy="3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𝑱</m:t>
                        </m:r>
                        <m:r>
                          <a:rPr kumimoji="0" lang="en-US" altLang="zh-CN" sz="2800" b="1" i="1" kern="1200" cap="none" spc="0" normalizeH="0" baseline="-25000" noProof="0" dirty="0">
                            <a:effectLst/>
                            <a:latin typeface="Cambria Math" panose="02040503050406030204" charset="0"/>
                            <a:ea typeface="宋体" panose="02010600030101010101" pitchFamily="2" charset="-122"/>
                            <a:cs typeface="+mn-cs"/>
                          </a:rPr>
                          <m:t>𝟒</m:t>
                        </m:r>
                      </m:oMath>
                    </m:oMathPara>
                  </a14:m>
                  <a:endParaRPr kumimoji="0" lang="en-US" altLang="zh-CN" sz="2800" b="1" i="1" kern="1200" cap="none" spc="0" normalizeH="0" baseline="-2500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753732" name="Text 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60" y="2432"/>
                  <a:ext cx="343" cy="323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447" name="Line 69"/>
            <p:cNvSpPr/>
            <p:nvPr/>
          </p:nvSpPr>
          <p:spPr>
            <a:xfrm>
              <a:off x="2786" y="2160"/>
              <a:ext cx="0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45448" name="Line 70"/>
            <p:cNvSpPr/>
            <p:nvPr/>
          </p:nvSpPr>
          <p:spPr>
            <a:xfrm>
              <a:off x="2967" y="2069"/>
              <a:ext cx="590" cy="45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45449" name="Line 71"/>
            <p:cNvSpPr/>
            <p:nvPr/>
          </p:nvSpPr>
          <p:spPr>
            <a:xfrm>
              <a:off x="3648" y="2160"/>
              <a:ext cx="0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3736" name="Text Box 72"/>
              <p:cNvSpPr txBox="1">
                <a:spLocks noChangeArrowheads="1"/>
              </p:cNvSpPr>
              <p:nvPr/>
            </p:nvSpPr>
            <p:spPr bwMode="auto">
              <a:xfrm>
                <a:off x="1135698" y="1404303"/>
                <a:ext cx="2858538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{</m:t>
                      </m:r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𝑷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𝟏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, 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𝑷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, 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𝑷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, 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𝑷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𝟒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en-US" altLang="zh-CN" sz="3200" b="1" kern="1200" cap="none" spc="0" normalizeH="0" baseline="0" noProof="0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53736" name="Text 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5698" y="1404303"/>
                <a:ext cx="2858538" cy="584775"/>
              </a:xfrm>
              <a:prstGeom prst="rect">
                <a:avLst/>
              </a:prstGeom>
              <a:blipFill rotWithShape="1">
                <a:blip r:embed="rId7"/>
                <a:stretch>
                  <a:fillRect l="-11" t="-54" r="-4840" b="-51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2646" name="Rectangle 6"/>
          <p:cNvSpPr>
            <a:spLocks noChangeArrowheads="1"/>
          </p:cNvSpPr>
          <p:nvPr/>
        </p:nvSpPr>
        <p:spPr bwMode="auto">
          <a:xfrm>
            <a:off x="1691413" y="124129"/>
            <a:ext cx="6904174" cy="7772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lvl="0" algn="r">
              <a:buClrTx/>
              <a:buSzTx/>
              <a:buFontTx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求解问题的分支界限搜索算法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47943" y="2406001"/>
            <a:ext cx="3336225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启发测度函数：路径和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3484168" y="6348402"/>
            <a:ext cx="1731564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剪枝的上界</a:t>
            </a:r>
            <a:endParaRPr kumimoji="0" lang="zh-CN" altLang="en-US" sz="24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0351" y="5012690"/>
            <a:ext cx="2696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5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5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5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5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5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53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5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5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5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5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5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5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5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5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5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5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5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3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5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5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5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53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53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89" grpId="0" bldLvl="0" animBg="1"/>
      <p:bldP spid="753690" grpId="0" bldLvl="0" animBg="1"/>
      <p:bldP spid="753691" grpId="0" bldLvl="0" animBg="1"/>
      <p:bldP spid="753694" grpId="0" bldLvl="0" animBg="1"/>
      <p:bldP spid="753698" grpId="0" bldLvl="0" animBg="1"/>
      <p:bldP spid="753699" grpId="0" bldLvl="0" animBg="1"/>
      <p:bldP spid="753703" grpId="0" animBg="1"/>
      <p:bldP spid="753704" grpId="0" bldLvl="0" animBg="1"/>
      <p:bldP spid="753705" grpId="0" bldLvl="0" animBg="1"/>
      <p:bldP spid="753706" grpId="0" bldLvl="0" animBg="1"/>
      <p:bldP spid="753715" grpId="0" bldLvl="0" animBg="1"/>
      <p:bldP spid="753716" grpId="0" bldLvl="0" animBg="1"/>
      <p:bldP spid="753717" grpId="0" bldLvl="0" animBg="1"/>
      <p:bldP spid="753718" grpId="0" bldLvl="0" animBg="1"/>
      <p:bldP spid="753719" grpId="0"/>
      <p:bldP spid="753720" grpId="0" bldLvl="0" animBg="1"/>
      <p:bldP spid="753727" grpId="0"/>
      <p:bldP spid="4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411" name="Object 7"/>
          <p:cNvGraphicFramePr>
            <a:graphicFrameLocks noChangeAspect="1"/>
          </p:cNvGraphicFramePr>
          <p:nvPr/>
        </p:nvGraphicFramePr>
        <p:xfrm>
          <a:off x="7767955" y="864235"/>
          <a:ext cx="2047875" cy="160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5" name="" r:id="rId1" imgW="1028700" imgH="914400" progId="Equation.3">
                  <p:embed/>
                </p:oleObj>
              </mc:Choice>
              <mc:Fallback>
                <p:oleObj name="" r:id="rId1" imgW="1028700" imgH="9144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67955" y="864235"/>
                        <a:ext cx="2047875" cy="16014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3674" name="Line 10"/>
          <p:cNvSpPr/>
          <p:nvPr/>
        </p:nvSpPr>
        <p:spPr>
          <a:xfrm flipH="1">
            <a:off x="5673090" y="3214053"/>
            <a:ext cx="1368425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75" name="Line 11"/>
          <p:cNvSpPr/>
          <p:nvPr/>
        </p:nvSpPr>
        <p:spPr>
          <a:xfrm>
            <a:off x="7473315" y="3214053"/>
            <a:ext cx="1223963" cy="57467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4" name="Line 20"/>
          <p:cNvSpPr/>
          <p:nvPr/>
        </p:nvSpPr>
        <p:spPr>
          <a:xfrm>
            <a:off x="8338503" y="5804853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5" name="Line 21"/>
          <p:cNvSpPr/>
          <p:nvPr/>
        </p:nvSpPr>
        <p:spPr>
          <a:xfrm>
            <a:off x="9346565" y="5804853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6" name="Line 22"/>
          <p:cNvSpPr/>
          <p:nvPr/>
        </p:nvSpPr>
        <p:spPr>
          <a:xfrm flipH="1">
            <a:off x="8409940" y="4869815"/>
            <a:ext cx="287338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7" name="Line 23"/>
          <p:cNvSpPr/>
          <p:nvPr/>
        </p:nvSpPr>
        <p:spPr>
          <a:xfrm>
            <a:off x="8986203" y="4869815"/>
            <a:ext cx="287337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8" name="Line 24"/>
          <p:cNvSpPr/>
          <p:nvPr/>
        </p:nvSpPr>
        <p:spPr>
          <a:xfrm>
            <a:off x="8841740" y="4077653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3689" name="Oval 25"/>
          <p:cNvSpPr>
            <a:spLocks noChangeArrowheads="1"/>
          </p:cNvSpPr>
          <p:nvPr/>
        </p:nvSpPr>
        <p:spPr bwMode="auto">
          <a:xfrm>
            <a:off x="7041515" y="2996565"/>
            <a:ext cx="431800" cy="360363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0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690" name="Oval 26"/>
          <p:cNvSpPr>
            <a:spLocks noChangeArrowheads="1"/>
          </p:cNvSpPr>
          <p:nvPr/>
        </p:nvSpPr>
        <p:spPr bwMode="auto">
          <a:xfrm>
            <a:off x="5314315" y="3644265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691" name="Oval 27"/>
          <p:cNvSpPr>
            <a:spLocks noChangeArrowheads="1"/>
          </p:cNvSpPr>
          <p:nvPr/>
        </p:nvSpPr>
        <p:spPr bwMode="auto">
          <a:xfrm>
            <a:off x="8625840" y="371729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694" name="Oval 30"/>
          <p:cNvSpPr>
            <a:spLocks noChangeArrowheads="1"/>
          </p:cNvSpPr>
          <p:nvPr/>
        </p:nvSpPr>
        <p:spPr bwMode="auto">
          <a:xfrm>
            <a:off x="8625840" y="4580890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1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698" name="Oval 34"/>
          <p:cNvSpPr>
            <a:spLocks noChangeArrowheads="1"/>
          </p:cNvSpPr>
          <p:nvPr/>
        </p:nvSpPr>
        <p:spPr bwMode="auto">
          <a:xfrm>
            <a:off x="8122603" y="5446078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699" name="Oval 35"/>
          <p:cNvSpPr>
            <a:spLocks noChangeArrowheads="1"/>
          </p:cNvSpPr>
          <p:nvPr/>
        </p:nvSpPr>
        <p:spPr bwMode="auto">
          <a:xfrm>
            <a:off x="9130665" y="5446078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703" name="Oval 39"/>
          <p:cNvSpPr>
            <a:spLocks noChangeArrowheads="1"/>
          </p:cNvSpPr>
          <p:nvPr/>
        </p:nvSpPr>
        <p:spPr bwMode="auto">
          <a:xfrm>
            <a:off x="9130665" y="6382703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704" name="Oval 40"/>
          <p:cNvSpPr>
            <a:spLocks noChangeArrowheads="1"/>
          </p:cNvSpPr>
          <p:nvPr/>
        </p:nvSpPr>
        <p:spPr bwMode="auto">
          <a:xfrm>
            <a:off x="8122603" y="6382703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753705" name="Text Box 41"/>
          <p:cNvSpPr txBox="1">
            <a:spLocks noChangeArrowheads="1"/>
          </p:cNvSpPr>
          <p:nvPr/>
        </p:nvSpPr>
        <p:spPr bwMode="auto">
          <a:xfrm>
            <a:off x="6648133" y="2693353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54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06" name="Text Box 42"/>
          <p:cNvSpPr txBox="1">
            <a:spLocks noChangeArrowheads="1"/>
          </p:cNvSpPr>
          <p:nvPr/>
        </p:nvSpPr>
        <p:spPr bwMode="auto">
          <a:xfrm>
            <a:off x="5280978" y="3266123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71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5" name="Text Box 51"/>
          <p:cNvSpPr txBox="1">
            <a:spLocks noChangeArrowheads="1"/>
          </p:cNvSpPr>
          <p:nvPr/>
        </p:nvSpPr>
        <p:spPr bwMode="auto">
          <a:xfrm>
            <a:off x="8662670" y="3357245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58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6" name="Text Box 52"/>
          <p:cNvSpPr txBox="1">
            <a:spLocks noChangeArrowheads="1"/>
          </p:cNvSpPr>
          <p:nvPr/>
        </p:nvSpPr>
        <p:spPr bwMode="auto">
          <a:xfrm>
            <a:off x="8840153" y="4206240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64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7" name="Text Box 53"/>
          <p:cNvSpPr txBox="1">
            <a:spLocks noChangeArrowheads="1"/>
          </p:cNvSpPr>
          <p:nvPr/>
        </p:nvSpPr>
        <p:spPr bwMode="auto">
          <a:xfrm>
            <a:off x="7976553" y="5017770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68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8" name="Text Box 54"/>
          <p:cNvSpPr txBox="1">
            <a:spLocks noChangeArrowheads="1"/>
          </p:cNvSpPr>
          <p:nvPr/>
        </p:nvSpPr>
        <p:spPr bwMode="auto">
          <a:xfrm>
            <a:off x="9165590" y="5012690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19" name="Text Box 55"/>
          <p:cNvSpPr txBox="1">
            <a:spLocks noChangeArrowheads="1"/>
          </p:cNvSpPr>
          <p:nvPr/>
        </p:nvSpPr>
        <p:spPr bwMode="auto">
          <a:xfrm>
            <a:off x="8700453" y="6057265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3720" name="Text Box 56"/>
          <p:cNvSpPr txBox="1">
            <a:spLocks noChangeArrowheads="1"/>
          </p:cNvSpPr>
          <p:nvPr/>
        </p:nvSpPr>
        <p:spPr bwMode="auto">
          <a:xfrm>
            <a:off x="7872095" y="6006465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73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53721" name="Group 57"/>
          <p:cNvGrpSpPr/>
          <p:nvPr/>
        </p:nvGrpSpPr>
        <p:grpSpPr>
          <a:xfrm>
            <a:off x="9250045" y="2693670"/>
            <a:ext cx="962660" cy="4216081"/>
            <a:chOff x="4895" y="835"/>
            <a:chExt cx="938" cy="2656"/>
          </a:xfrm>
        </p:grpSpPr>
        <p:sp>
          <p:nvSpPr>
            <p:cNvPr id="753722" name="Text Box 58"/>
            <p:cNvSpPr txBox="1">
              <a:spLocks noChangeArrowheads="1"/>
            </p:cNvSpPr>
            <p:nvPr/>
          </p:nvSpPr>
          <p:spPr bwMode="auto">
            <a:xfrm>
              <a:off x="4895" y="835"/>
              <a:ext cx="938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被分配到的人</a:t>
              </a:r>
              <a:endParaRPr kumimoji="0" lang="zh-CN" altLang="en-US" sz="20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53723" name="Text Box 59"/>
            <p:cNvSpPr txBox="1">
              <a:spLocks noChangeArrowheads="1"/>
            </p:cNvSpPr>
            <p:nvPr/>
          </p:nvSpPr>
          <p:spPr bwMode="auto">
            <a:xfrm>
              <a:off x="5157" y="1387"/>
              <a:ext cx="26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24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53724" name="Text Box 60"/>
            <p:cNvSpPr txBox="1">
              <a:spLocks noChangeArrowheads="1"/>
            </p:cNvSpPr>
            <p:nvPr/>
          </p:nvSpPr>
          <p:spPr bwMode="auto">
            <a:xfrm>
              <a:off x="5157" y="1976"/>
              <a:ext cx="2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24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53725" name="Text Box 61"/>
            <p:cNvSpPr txBox="1">
              <a:spLocks noChangeArrowheads="1"/>
            </p:cNvSpPr>
            <p:nvPr/>
          </p:nvSpPr>
          <p:spPr bwMode="auto">
            <a:xfrm>
              <a:off x="5157" y="2521"/>
              <a:ext cx="2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24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53726" name="Text Box 62"/>
            <p:cNvSpPr txBox="1">
              <a:spLocks noChangeArrowheads="1"/>
            </p:cNvSpPr>
            <p:nvPr/>
          </p:nvSpPr>
          <p:spPr bwMode="auto">
            <a:xfrm>
              <a:off x="5157" y="3200"/>
              <a:ext cx="2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kumimoji="0" lang="en-US" altLang="zh-CN" sz="2400" b="1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53727" name="Text Box 63"/>
          <p:cNvSpPr txBox="1">
            <a:spLocks noChangeArrowheads="1"/>
          </p:cNvSpPr>
          <p:nvPr/>
        </p:nvSpPr>
        <p:spPr bwMode="auto">
          <a:xfrm>
            <a:off x="5705496" y="4052253"/>
            <a:ext cx="8819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1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分支被</a:t>
            </a:r>
            <a:endParaRPr kumimoji="0" lang="zh-CN" altLang="en-US" sz="1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18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剪掉</a:t>
            </a:r>
            <a:endParaRPr kumimoji="0" lang="zh-CN" altLang="en-US" sz="18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5442" name="Group 64"/>
          <p:cNvGrpSpPr/>
          <p:nvPr/>
        </p:nvGrpSpPr>
        <p:grpSpPr>
          <a:xfrm>
            <a:off x="5626418" y="1002983"/>
            <a:ext cx="1836737" cy="1460500"/>
            <a:chOff x="2630" y="1842"/>
            <a:chExt cx="1157" cy="920"/>
          </a:xfrm>
        </p:grpSpPr>
        <p:sp>
          <p:nvSpPr>
            <p:cNvPr id="753729" name="Text Box 65"/>
            <p:cNvSpPr txBox="1">
              <a:spLocks noChangeArrowheads="1"/>
            </p:cNvSpPr>
            <p:nvPr/>
          </p:nvSpPr>
          <p:spPr bwMode="auto">
            <a:xfrm>
              <a:off x="2630" y="1842"/>
              <a:ext cx="32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0" lang="en-US" altLang="zh-CN" sz="2800" b="1" i="1" kern="1200" cap="none" spc="0" normalizeH="0" baseline="-2500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i="1" kern="1200" cap="none" spc="0" normalizeH="0" baseline="-2500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3730" name="Text Box 66"/>
            <p:cNvSpPr txBox="1">
              <a:spLocks noChangeArrowheads="1"/>
            </p:cNvSpPr>
            <p:nvPr/>
          </p:nvSpPr>
          <p:spPr bwMode="auto">
            <a:xfrm>
              <a:off x="3460" y="1842"/>
              <a:ext cx="32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0" lang="en-US" altLang="zh-CN" sz="2800" b="1" i="1" kern="1200" cap="none" spc="0" normalizeH="0" baseline="-2500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1" kern="1200" cap="none" spc="0" normalizeH="0" baseline="-2500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3731" name="Text Box 67"/>
            <p:cNvSpPr txBox="1">
              <a:spLocks noChangeArrowheads="1"/>
            </p:cNvSpPr>
            <p:nvPr/>
          </p:nvSpPr>
          <p:spPr bwMode="auto">
            <a:xfrm>
              <a:off x="2644" y="2422"/>
              <a:ext cx="32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0" lang="en-US" altLang="zh-CN" sz="2800" b="1" i="1" kern="1200" cap="none" spc="0" normalizeH="0" baseline="-2500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1" kern="1200" cap="none" spc="0" normalizeH="0" baseline="-2500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3732" name="Text Box 68"/>
            <p:cNvSpPr txBox="1">
              <a:spLocks noChangeArrowheads="1"/>
            </p:cNvSpPr>
            <p:nvPr/>
          </p:nvSpPr>
          <p:spPr bwMode="auto">
            <a:xfrm>
              <a:off x="3460" y="2432"/>
              <a:ext cx="32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J</a:t>
              </a:r>
              <a:r>
                <a:rPr kumimoji="0" lang="en-US" altLang="zh-CN" sz="2800" b="1" i="1" kern="1200" cap="none" spc="0" normalizeH="0" baseline="-2500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1" kern="1200" cap="none" spc="0" normalizeH="0" baseline="-2500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5447" name="Line 69"/>
            <p:cNvSpPr/>
            <p:nvPr/>
          </p:nvSpPr>
          <p:spPr>
            <a:xfrm>
              <a:off x="2786" y="2160"/>
              <a:ext cx="0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45448" name="Line 70"/>
            <p:cNvSpPr/>
            <p:nvPr/>
          </p:nvSpPr>
          <p:spPr>
            <a:xfrm>
              <a:off x="2967" y="2069"/>
              <a:ext cx="590" cy="454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45449" name="Line 71"/>
            <p:cNvSpPr/>
            <p:nvPr/>
          </p:nvSpPr>
          <p:spPr>
            <a:xfrm>
              <a:off x="3648" y="2160"/>
              <a:ext cx="0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  <p:sp>
        <p:nvSpPr>
          <p:cNvPr id="752646" name="Rectangle 6"/>
          <p:cNvSpPr>
            <a:spLocks noChangeArrowheads="1"/>
          </p:cNvSpPr>
          <p:nvPr/>
        </p:nvSpPr>
        <p:spPr bwMode="auto">
          <a:xfrm>
            <a:off x="2774950" y="130810"/>
            <a:ext cx="5528310" cy="7772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lvl="0" algn="r">
              <a:buClrTx/>
              <a:buSzTx/>
              <a:buFontTx/>
              <a:defRPr/>
            </a:pPr>
            <a:endParaRPr lang="zh-CN" altLang="en-US" sz="32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400458" y="130973"/>
            <a:ext cx="7049204" cy="77724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lvl="0" algn="r">
              <a:buClrTx/>
              <a:buSzTx/>
              <a:buFontTx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求解问题的分支界限搜索算法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510540" y="960120"/>
          <a:ext cx="2354580" cy="163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6" name="" r:id="rId3" imgW="1206500" imgH="914400" progId="Equation.3">
                  <p:embed/>
                </p:oleObj>
              </mc:Choice>
              <mc:Fallback>
                <p:oleObj name="" r:id="rId3" imgW="1206500" imgH="9144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0540" y="960120"/>
                        <a:ext cx="2354580" cy="16363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10"/>
          <p:cNvSpPr/>
          <p:nvPr/>
        </p:nvSpPr>
        <p:spPr>
          <a:xfrm flipH="1">
            <a:off x="2058862" y="3125788"/>
            <a:ext cx="747225" cy="4217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7" name="Line 11"/>
          <p:cNvSpPr/>
          <p:nvPr/>
        </p:nvSpPr>
        <p:spPr>
          <a:xfrm>
            <a:off x="3237890" y="3125788"/>
            <a:ext cx="649288" cy="408939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8" name="Line 20"/>
          <p:cNvSpPr/>
          <p:nvPr/>
        </p:nvSpPr>
        <p:spPr>
          <a:xfrm>
            <a:off x="3460115" y="5579686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9" name="Line 21"/>
          <p:cNvSpPr/>
          <p:nvPr/>
        </p:nvSpPr>
        <p:spPr>
          <a:xfrm>
            <a:off x="4468177" y="5579686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" name="Line 22"/>
          <p:cNvSpPr/>
          <p:nvPr/>
        </p:nvSpPr>
        <p:spPr>
          <a:xfrm flipH="1">
            <a:off x="3531552" y="4644648"/>
            <a:ext cx="287338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1" name="Line 23"/>
          <p:cNvSpPr/>
          <p:nvPr/>
        </p:nvSpPr>
        <p:spPr>
          <a:xfrm>
            <a:off x="4107815" y="4644648"/>
            <a:ext cx="287337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2" name="Line 24"/>
          <p:cNvSpPr/>
          <p:nvPr/>
        </p:nvSpPr>
        <p:spPr>
          <a:xfrm>
            <a:off x="3963352" y="3852486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3" name="Oval 25"/>
          <p:cNvSpPr>
            <a:spLocks noChangeArrowheads="1"/>
          </p:cNvSpPr>
          <p:nvPr/>
        </p:nvSpPr>
        <p:spPr bwMode="auto">
          <a:xfrm>
            <a:off x="2806089" y="2908300"/>
            <a:ext cx="431800" cy="360363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0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25" name="Oval 27"/>
          <p:cNvSpPr>
            <a:spLocks noChangeArrowheads="1"/>
          </p:cNvSpPr>
          <p:nvPr/>
        </p:nvSpPr>
        <p:spPr bwMode="auto">
          <a:xfrm>
            <a:off x="3747452" y="3492123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26" name="Oval 30"/>
          <p:cNvSpPr>
            <a:spLocks noChangeArrowheads="1"/>
          </p:cNvSpPr>
          <p:nvPr/>
        </p:nvSpPr>
        <p:spPr bwMode="auto">
          <a:xfrm>
            <a:off x="3747452" y="4355723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1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27" name="Oval 34"/>
          <p:cNvSpPr>
            <a:spLocks noChangeArrowheads="1"/>
          </p:cNvSpPr>
          <p:nvPr/>
        </p:nvSpPr>
        <p:spPr bwMode="auto">
          <a:xfrm>
            <a:off x="3244215" y="5220911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28" name="Oval 35"/>
          <p:cNvSpPr>
            <a:spLocks noChangeArrowheads="1"/>
          </p:cNvSpPr>
          <p:nvPr/>
        </p:nvSpPr>
        <p:spPr bwMode="auto">
          <a:xfrm>
            <a:off x="4252277" y="5220911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29" name="Oval 39"/>
          <p:cNvSpPr>
            <a:spLocks noChangeArrowheads="1"/>
          </p:cNvSpPr>
          <p:nvPr/>
        </p:nvSpPr>
        <p:spPr bwMode="auto">
          <a:xfrm>
            <a:off x="4252277" y="6157536"/>
            <a:ext cx="433388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30" name="Oval 40"/>
          <p:cNvSpPr>
            <a:spLocks noChangeArrowheads="1"/>
          </p:cNvSpPr>
          <p:nvPr/>
        </p:nvSpPr>
        <p:spPr bwMode="auto">
          <a:xfrm>
            <a:off x="3244215" y="6157536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31" name="Text Box 41"/>
          <p:cNvSpPr txBox="1">
            <a:spLocks noChangeArrowheads="1"/>
          </p:cNvSpPr>
          <p:nvPr/>
        </p:nvSpPr>
        <p:spPr bwMode="auto">
          <a:xfrm>
            <a:off x="3162642" y="2676208"/>
            <a:ext cx="32385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1735604" y="3155144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29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Text Box 51"/>
          <p:cNvSpPr txBox="1">
            <a:spLocks noChangeArrowheads="1"/>
          </p:cNvSpPr>
          <p:nvPr/>
        </p:nvSpPr>
        <p:spPr bwMode="auto">
          <a:xfrm>
            <a:off x="3822382" y="3140968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effectLst/>
                <a:sym typeface="+mn-ea"/>
              </a:rPr>
              <a:t>19</a:t>
            </a:r>
            <a:endParaRPr lang="en-US" altLang="zh-CN" sz="2000" b="1" noProof="0">
              <a:effectLst/>
              <a:sym typeface="+mn-ea"/>
            </a:endParaRPr>
          </a:p>
        </p:txBody>
      </p:sp>
      <p:sp>
        <p:nvSpPr>
          <p:cNvPr id="34" name="Text Box 52"/>
          <p:cNvSpPr txBox="1">
            <a:spLocks noChangeArrowheads="1"/>
          </p:cNvSpPr>
          <p:nvPr/>
        </p:nvSpPr>
        <p:spPr bwMode="auto">
          <a:xfrm>
            <a:off x="4010025" y="4122678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effectLst/>
                <a:sym typeface="+mn-ea"/>
              </a:rPr>
              <a:t>51</a:t>
            </a:r>
            <a:endParaRPr lang="en-US" altLang="zh-CN" sz="2000" b="1" noProof="0">
              <a:effectLst/>
              <a:sym typeface="+mn-ea"/>
            </a:endParaRPr>
          </a:p>
        </p:txBody>
      </p:sp>
      <p:sp>
        <p:nvSpPr>
          <p:cNvPr id="35" name="Text Box 53"/>
          <p:cNvSpPr txBox="1">
            <a:spLocks noChangeArrowheads="1"/>
          </p:cNvSpPr>
          <p:nvPr/>
        </p:nvSpPr>
        <p:spPr bwMode="auto">
          <a:xfrm>
            <a:off x="3142615" y="4834513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effectLst/>
                <a:sym typeface="+mn-ea"/>
              </a:rPr>
              <a:t>58</a:t>
            </a:r>
            <a:endParaRPr lang="en-US" altLang="zh-CN" sz="2000" b="1" noProof="0">
              <a:effectLst/>
              <a:sym typeface="+mn-ea"/>
            </a:endParaRPr>
          </a:p>
        </p:txBody>
      </p:sp>
      <p:sp>
        <p:nvSpPr>
          <p:cNvPr id="36" name="Text Box 54"/>
          <p:cNvSpPr txBox="1">
            <a:spLocks noChangeArrowheads="1"/>
          </p:cNvSpPr>
          <p:nvPr/>
        </p:nvSpPr>
        <p:spPr bwMode="auto">
          <a:xfrm>
            <a:off x="4468177" y="4880868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Text Box 55"/>
          <p:cNvSpPr txBox="1">
            <a:spLocks noChangeArrowheads="1"/>
          </p:cNvSpPr>
          <p:nvPr/>
        </p:nvSpPr>
        <p:spPr bwMode="auto">
          <a:xfrm>
            <a:off x="4565650" y="5869563"/>
            <a:ext cx="57785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0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70</a:t>
            </a:r>
            <a:endParaRPr kumimoji="0" lang="en-US" altLang="zh-CN" sz="20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Text Box 56"/>
          <p:cNvSpPr txBox="1">
            <a:spLocks noChangeArrowheads="1"/>
          </p:cNvSpPr>
          <p:nvPr/>
        </p:nvSpPr>
        <p:spPr bwMode="auto">
          <a:xfrm>
            <a:off x="2995612" y="5847338"/>
            <a:ext cx="46482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effectLst/>
                <a:sym typeface="+mn-ea"/>
              </a:rPr>
              <a:t>73</a:t>
            </a:r>
            <a:endParaRPr lang="en-US" altLang="zh-CN" sz="2000" b="1" noProof="0">
              <a:effectLst/>
              <a:sym typeface="+mn-ea"/>
            </a:endParaRPr>
          </a:p>
        </p:txBody>
      </p:sp>
      <p:sp>
        <p:nvSpPr>
          <p:cNvPr id="40" name="Text Box 72"/>
          <p:cNvSpPr txBox="1">
            <a:spLocks noChangeArrowheads="1"/>
          </p:cNvSpPr>
          <p:nvPr/>
        </p:nvSpPr>
        <p:spPr bwMode="auto">
          <a:xfrm>
            <a:off x="3298508" y="1479233"/>
            <a:ext cx="2210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400" b="1" kern="1200" cap="none" spc="0" normalizeH="0" baseline="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{</a:t>
            </a:r>
            <a:r>
              <a:rPr kumimoji="0" lang="en-US" altLang="zh-CN" sz="2400" b="1" i="1" kern="1200" cap="none" spc="0" normalizeH="0" baseline="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400" b="1" i="1" kern="1200" cap="none" spc="0" normalizeH="0" baseline="-2500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2400" b="1" i="1" kern="1200" cap="none" spc="0" normalizeH="0" baseline="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P</a:t>
            </a:r>
            <a:r>
              <a:rPr kumimoji="0" lang="en-US" altLang="zh-CN" sz="2400" b="1" i="1" kern="1200" cap="none" spc="0" normalizeH="0" baseline="-2500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400" b="1" i="1" kern="1200" cap="none" spc="0" normalizeH="0" baseline="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P</a:t>
            </a:r>
            <a:r>
              <a:rPr kumimoji="0" lang="en-US" altLang="zh-CN" sz="2400" b="1" i="1" kern="1200" cap="none" spc="0" normalizeH="0" baseline="-2500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400" b="1" i="1" kern="1200" cap="none" spc="0" normalizeH="0" baseline="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P</a:t>
            </a:r>
            <a:r>
              <a:rPr kumimoji="0" lang="en-US" altLang="zh-CN" sz="2400" b="1" i="1" kern="1200" cap="none" spc="0" normalizeH="0" baseline="-2500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r>
              <a:rPr kumimoji="0" lang="en-US" altLang="zh-CN" sz="2400" b="1" kern="1200" cap="none" spc="0" normalizeH="0" baseline="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}</a:t>
            </a:r>
            <a:endParaRPr kumimoji="0" lang="en-US" altLang="zh-CN" sz="2400" b="1" kern="1200" cap="none" spc="0" normalizeH="0" baseline="0" noProof="0" dirty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七角星 40"/>
          <p:cNvSpPr/>
          <p:nvPr/>
        </p:nvSpPr>
        <p:spPr>
          <a:xfrm>
            <a:off x="5006022" y="4790074"/>
            <a:ext cx="2479675" cy="1685925"/>
          </a:xfrm>
          <a:prstGeom prst="star7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原始代价矩阵无法进行高效的剪枝</a:t>
            </a:r>
            <a:endParaRPr lang="zh-CN" alt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69950" y="680085"/>
            <a:ext cx="1824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原始代价矩阵</a:t>
            </a:r>
            <a:endParaRPr lang="zh-CN" altLang="en-US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918450" y="591820"/>
            <a:ext cx="1824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优化代价矩阵</a:t>
            </a:r>
            <a:endParaRPr lang="zh-CN" altLang="en-US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2" name="Oval 26"/>
          <p:cNvSpPr>
            <a:spLocks noChangeArrowheads="1"/>
          </p:cNvSpPr>
          <p:nvPr/>
        </p:nvSpPr>
        <p:spPr bwMode="auto">
          <a:xfrm>
            <a:off x="1769390" y="352776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Line 16"/>
          <p:cNvSpPr/>
          <p:nvPr/>
        </p:nvSpPr>
        <p:spPr>
          <a:xfrm flipH="1">
            <a:off x="1170727" y="3832812"/>
            <a:ext cx="647700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5" name="Line 17"/>
          <p:cNvSpPr/>
          <p:nvPr/>
        </p:nvSpPr>
        <p:spPr>
          <a:xfrm>
            <a:off x="2105764" y="3832812"/>
            <a:ext cx="43180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6" name="Line 18"/>
          <p:cNvSpPr/>
          <p:nvPr/>
        </p:nvSpPr>
        <p:spPr>
          <a:xfrm flipH="1">
            <a:off x="594464" y="4696412"/>
            <a:ext cx="358775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7" name="Line 19"/>
          <p:cNvSpPr/>
          <p:nvPr/>
        </p:nvSpPr>
        <p:spPr>
          <a:xfrm>
            <a:off x="1242164" y="4696412"/>
            <a:ext cx="287338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8" name="Line 20"/>
          <p:cNvSpPr/>
          <p:nvPr/>
        </p:nvSpPr>
        <p:spPr>
          <a:xfrm>
            <a:off x="521439" y="5633037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9" name="Line 21"/>
          <p:cNvSpPr/>
          <p:nvPr/>
        </p:nvSpPr>
        <p:spPr>
          <a:xfrm>
            <a:off x="1529502" y="5633037"/>
            <a:ext cx="0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0" name="Line 22"/>
          <p:cNvSpPr/>
          <p:nvPr/>
        </p:nvSpPr>
        <p:spPr>
          <a:xfrm>
            <a:off x="2610589" y="4769437"/>
            <a:ext cx="0" cy="503237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1" name="Oval 32"/>
          <p:cNvSpPr>
            <a:spLocks noChangeArrowheads="1"/>
          </p:cNvSpPr>
          <p:nvPr/>
        </p:nvSpPr>
        <p:spPr bwMode="auto">
          <a:xfrm>
            <a:off x="881802" y="440907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2" name="Oval 33"/>
          <p:cNvSpPr>
            <a:spLocks noChangeArrowheads="1"/>
          </p:cNvSpPr>
          <p:nvPr/>
        </p:nvSpPr>
        <p:spPr bwMode="auto">
          <a:xfrm>
            <a:off x="2394689" y="440907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3" name="Oval 35"/>
          <p:cNvSpPr>
            <a:spLocks noChangeArrowheads="1"/>
          </p:cNvSpPr>
          <p:nvPr/>
        </p:nvSpPr>
        <p:spPr bwMode="auto">
          <a:xfrm>
            <a:off x="305539" y="527267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4" name="Oval 36"/>
          <p:cNvSpPr>
            <a:spLocks noChangeArrowheads="1"/>
          </p:cNvSpPr>
          <p:nvPr/>
        </p:nvSpPr>
        <p:spPr bwMode="auto">
          <a:xfrm>
            <a:off x="1313602" y="527267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5" name="Oval 37"/>
          <p:cNvSpPr>
            <a:spLocks noChangeArrowheads="1"/>
          </p:cNvSpPr>
          <p:nvPr/>
        </p:nvSpPr>
        <p:spPr bwMode="auto">
          <a:xfrm>
            <a:off x="2394689" y="5272674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sym typeface="+mn-ea"/>
              </a:rPr>
              <a:t>2</a:t>
            </a:r>
            <a:endParaRPr lang="en-US" altLang="zh-CN" sz="2000" b="1" noProof="0" dirty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6" name="Oval 40"/>
          <p:cNvSpPr>
            <a:spLocks noChangeArrowheads="1"/>
          </p:cNvSpPr>
          <p:nvPr/>
        </p:nvSpPr>
        <p:spPr bwMode="auto">
          <a:xfrm>
            <a:off x="1313602" y="620929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3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7" name="Oval 41"/>
          <p:cNvSpPr>
            <a:spLocks noChangeArrowheads="1"/>
          </p:cNvSpPr>
          <p:nvPr/>
        </p:nvSpPr>
        <p:spPr bwMode="auto">
          <a:xfrm>
            <a:off x="305539" y="6209299"/>
            <a:ext cx="431800" cy="36036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en-US" altLang="zh-CN" sz="2000" b="1" noProof="0">
                <a:ln>
                  <a:noFill/>
                </a:ln>
                <a:effectLst/>
                <a:uLnTx/>
                <a:uFillTx/>
                <a:sym typeface="+mn-ea"/>
              </a:rPr>
              <a:t>4</a:t>
            </a:r>
            <a:endParaRPr lang="en-US" altLang="zh-CN" sz="2000" b="1" noProof="0">
              <a:ln>
                <a:noFill/>
              </a:ln>
              <a:effectLst/>
              <a:uLnTx/>
              <a:uFillTx/>
              <a:sym typeface="+mn-ea"/>
            </a:endParaRPr>
          </a:p>
        </p:txBody>
      </p:sp>
      <p:sp>
        <p:nvSpPr>
          <p:cNvPr id="88" name="Text Box 42"/>
          <p:cNvSpPr txBox="1">
            <a:spLocks noChangeArrowheads="1"/>
          </p:cNvSpPr>
          <p:nvPr/>
        </p:nvSpPr>
        <p:spPr bwMode="auto">
          <a:xfrm>
            <a:off x="663949" y="4077854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59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" name="Text Box 42"/>
          <p:cNvSpPr txBox="1">
            <a:spLocks noChangeArrowheads="1"/>
          </p:cNvSpPr>
          <p:nvPr/>
        </p:nvSpPr>
        <p:spPr bwMode="auto">
          <a:xfrm>
            <a:off x="1938161" y="4021190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55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" name="Text Box 42"/>
          <p:cNvSpPr txBox="1">
            <a:spLocks noChangeArrowheads="1"/>
          </p:cNvSpPr>
          <p:nvPr/>
        </p:nvSpPr>
        <p:spPr bwMode="auto">
          <a:xfrm>
            <a:off x="1924441" y="4898365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76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" name="Text Box 42"/>
          <p:cNvSpPr txBox="1">
            <a:spLocks noChangeArrowheads="1"/>
          </p:cNvSpPr>
          <p:nvPr/>
        </p:nvSpPr>
        <p:spPr bwMode="auto">
          <a:xfrm>
            <a:off x="68213" y="4917010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66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2" name="Text Box 42"/>
          <p:cNvSpPr txBox="1">
            <a:spLocks noChangeArrowheads="1"/>
          </p:cNvSpPr>
          <p:nvPr/>
        </p:nvSpPr>
        <p:spPr bwMode="auto">
          <a:xfrm>
            <a:off x="1529502" y="4918505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68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3" name="Text Box 42"/>
          <p:cNvSpPr txBox="1">
            <a:spLocks noChangeArrowheads="1"/>
          </p:cNvSpPr>
          <p:nvPr/>
        </p:nvSpPr>
        <p:spPr bwMode="auto">
          <a:xfrm>
            <a:off x="43284" y="5883909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81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4" name="Text Box 42"/>
          <p:cNvSpPr txBox="1">
            <a:spLocks noChangeArrowheads="1"/>
          </p:cNvSpPr>
          <p:nvPr/>
        </p:nvSpPr>
        <p:spPr bwMode="auto">
          <a:xfrm>
            <a:off x="1510084" y="5883909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lang="en-US" altLang="zh-CN" sz="2000" b="1" dirty="0"/>
              <a:t>78</a:t>
            </a:r>
            <a:endParaRPr kumimoji="0" lang="en-US" altLang="zh-CN" sz="20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755842" y="5527415"/>
            <a:ext cx="57912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effectLst/>
                <a:ea typeface="Heiti SC Light" panose="02000000000000000000" charset="-122"/>
                <a:cs typeface="Arial" panose="020B0604020202020204" pitchFamily="34" charset="0"/>
                <a:sym typeface="+mn-ea"/>
              </a:rPr>
              <a:t>×</a:t>
            </a:r>
            <a:r>
              <a:rPr lang="zh-CN" altLang="en-US" dirty="0">
                <a:effectLst/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 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5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5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5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5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5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53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5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53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5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5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5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53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5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5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5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5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5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3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5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5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53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5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53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89" grpId="0" bldLvl="0" animBg="1"/>
      <p:bldP spid="753690" grpId="0" bldLvl="0" animBg="1"/>
      <p:bldP spid="753691" grpId="0" bldLvl="0" animBg="1"/>
      <p:bldP spid="753694" grpId="0" bldLvl="0" animBg="1"/>
      <p:bldP spid="753698" grpId="0" bldLvl="0" animBg="1"/>
      <p:bldP spid="753699" grpId="0" bldLvl="0" animBg="1"/>
      <p:bldP spid="753703" grpId="0" bldLvl="0" animBg="1"/>
      <p:bldP spid="753704" grpId="0" bldLvl="0" animBg="1"/>
      <p:bldP spid="753705" grpId="0" bldLvl="0" animBg="1"/>
      <p:bldP spid="753706" grpId="0" bldLvl="0" animBg="1"/>
      <p:bldP spid="753715" grpId="0" bldLvl="0" animBg="1"/>
      <p:bldP spid="753716" grpId="0" bldLvl="0" animBg="1"/>
      <p:bldP spid="753717" grpId="0" bldLvl="0" animBg="1"/>
      <p:bldP spid="753718" grpId="0" bldLvl="0" animBg="1"/>
      <p:bldP spid="753719" grpId="0" bldLvl="0" animBg="1"/>
      <p:bldP spid="753720" grpId="0" bldLvl="0" animBg="1"/>
      <p:bldP spid="753727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41" grpId="0" animBg="1"/>
      <p:bldP spid="72" grpId="0" bldLvl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91203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98866" y="931851"/>
                <a:ext cx="7632700" cy="471805"/>
              </a:xfrm>
              <a:solidFill>
                <a:schemeClr val="bg1"/>
              </a:solidFill>
            </p:spPr>
            <p:txBody>
              <a:bodyPr vert="horz" wrap="square" lIns="91440" tIns="45720" rIns="91440" bIns="45720" numCol="1" anchor="t" anchorCtr="0" compatLnSpc="1"/>
              <a:lstStyle/>
              <a:p>
                <a:pPr marR="0" lvl="1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通过不断地为赋值集合分类来建立树</a:t>
                </a:r>
                <a:endParaRPr lang="en-US" altLang="zh-CN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0" algn="just" eaLnBrk="1" hangingPunct="1">
                  <a:buNone/>
                  <a:defRPr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（以三个变量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为例）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9120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98866" y="931851"/>
                <a:ext cx="7632700" cy="471805"/>
              </a:xfrm>
              <a:blipFill rotWithShape="1">
                <a:blip r:embed="rId1"/>
                <a:stretch>
                  <a:fillRect l="-6" t="-65" r="6" b="-93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1212" name="Oval 12"/>
          <p:cNvSpPr/>
          <p:nvPr/>
        </p:nvSpPr>
        <p:spPr>
          <a:xfrm>
            <a:off x="4856480" y="1847533"/>
            <a:ext cx="360363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13" name="Oval 13"/>
          <p:cNvSpPr/>
          <p:nvPr/>
        </p:nvSpPr>
        <p:spPr>
          <a:xfrm>
            <a:off x="2768918" y="2855595"/>
            <a:ext cx="360362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19" name="Oval 19"/>
          <p:cNvSpPr/>
          <p:nvPr/>
        </p:nvSpPr>
        <p:spPr>
          <a:xfrm>
            <a:off x="3129280" y="5303520"/>
            <a:ext cx="360363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20" name="Oval 20"/>
          <p:cNvSpPr/>
          <p:nvPr/>
        </p:nvSpPr>
        <p:spPr>
          <a:xfrm>
            <a:off x="4353243" y="5303520"/>
            <a:ext cx="360362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21" name="Oval 21"/>
          <p:cNvSpPr/>
          <p:nvPr/>
        </p:nvSpPr>
        <p:spPr>
          <a:xfrm>
            <a:off x="5432743" y="5301933"/>
            <a:ext cx="360362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22" name="Oval 22"/>
          <p:cNvSpPr/>
          <p:nvPr/>
        </p:nvSpPr>
        <p:spPr>
          <a:xfrm>
            <a:off x="6656705" y="5301933"/>
            <a:ext cx="360363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23" name="Oval 23"/>
          <p:cNvSpPr/>
          <p:nvPr/>
        </p:nvSpPr>
        <p:spPr>
          <a:xfrm>
            <a:off x="7809230" y="5303520"/>
            <a:ext cx="360363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24" name="Oval 24"/>
          <p:cNvSpPr/>
          <p:nvPr/>
        </p:nvSpPr>
        <p:spPr>
          <a:xfrm>
            <a:off x="9033193" y="5301933"/>
            <a:ext cx="360362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25" name="Oval 25"/>
          <p:cNvSpPr/>
          <p:nvPr/>
        </p:nvSpPr>
        <p:spPr>
          <a:xfrm>
            <a:off x="2049780" y="5301933"/>
            <a:ext cx="360363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26" name="Oval 26"/>
          <p:cNvSpPr/>
          <p:nvPr/>
        </p:nvSpPr>
        <p:spPr>
          <a:xfrm>
            <a:off x="967105" y="5301933"/>
            <a:ext cx="360363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27" name="Line 27"/>
          <p:cNvSpPr/>
          <p:nvPr/>
        </p:nvSpPr>
        <p:spPr>
          <a:xfrm flipH="1">
            <a:off x="3056255" y="2134870"/>
            <a:ext cx="1800225" cy="7921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28" name="Line 28"/>
          <p:cNvSpPr/>
          <p:nvPr/>
        </p:nvSpPr>
        <p:spPr>
          <a:xfrm>
            <a:off x="5216843" y="2134870"/>
            <a:ext cx="2016125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29" name="Line 29"/>
          <p:cNvSpPr/>
          <p:nvPr/>
        </p:nvSpPr>
        <p:spPr>
          <a:xfrm flipH="1">
            <a:off x="1832293" y="3142933"/>
            <a:ext cx="936625" cy="10080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30" name="Line 30"/>
          <p:cNvSpPr/>
          <p:nvPr/>
        </p:nvSpPr>
        <p:spPr>
          <a:xfrm>
            <a:off x="3127693" y="3142933"/>
            <a:ext cx="792162" cy="10080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31" name="Line 31"/>
          <p:cNvSpPr/>
          <p:nvPr/>
        </p:nvSpPr>
        <p:spPr>
          <a:xfrm flipH="1">
            <a:off x="6296343" y="3214370"/>
            <a:ext cx="936625" cy="9366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32" name="Line 32"/>
          <p:cNvSpPr/>
          <p:nvPr/>
        </p:nvSpPr>
        <p:spPr>
          <a:xfrm>
            <a:off x="7448868" y="3214370"/>
            <a:ext cx="1008062" cy="7921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14" name="Oval 14"/>
          <p:cNvSpPr/>
          <p:nvPr/>
        </p:nvSpPr>
        <p:spPr>
          <a:xfrm>
            <a:off x="7159943" y="2927033"/>
            <a:ext cx="360362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33" name="Line 33"/>
          <p:cNvSpPr/>
          <p:nvPr/>
        </p:nvSpPr>
        <p:spPr>
          <a:xfrm flipH="1">
            <a:off x="1184593" y="4366895"/>
            <a:ext cx="431800" cy="9366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34" name="Line 34"/>
          <p:cNvSpPr/>
          <p:nvPr/>
        </p:nvSpPr>
        <p:spPr>
          <a:xfrm>
            <a:off x="1832293" y="4366895"/>
            <a:ext cx="360362" cy="9366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35" name="Line 35"/>
          <p:cNvSpPr/>
          <p:nvPr/>
        </p:nvSpPr>
        <p:spPr>
          <a:xfrm flipH="1">
            <a:off x="3343593" y="4366895"/>
            <a:ext cx="504825" cy="9366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36" name="Line 36"/>
          <p:cNvSpPr/>
          <p:nvPr/>
        </p:nvSpPr>
        <p:spPr>
          <a:xfrm>
            <a:off x="4064318" y="4366895"/>
            <a:ext cx="431800" cy="9366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37" name="Line 37"/>
          <p:cNvSpPr/>
          <p:nvPr/>
        </p:nvSpPr>
        <p:spPr>
          <a:xfrm flipH="1">
            <a:off x="5648643" y="4366895"/>
            <a:ext cx="431800" cy="9366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38" name="Line 38"/>
          <p:cNvSpPr/>
          <p:nvPr/>
        </p:nvSpPr>
        <p:spPr>
          <a:xfrm>
            <a:off x="6296343" y="4366895"/>
            <a:ext cx="504825" cy="9366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39" name="Line 39"/>
          <p:cNvSpPr/>
          <p:nvPr/>
        </p:nvSpPr>
        <p:spPr>
          <a:xfrm flipH="1">
            <a:off x="8025130" y="4293870"/>
            <a:ext cx="360363" cy="1081088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40" name="Line 40"/>
          <p:cNvSpPr/>
          <p:nvPr/>
        </p:nvSpPr>
        <p:spPr>
          <a:xfrm>
            <a:off x="8601393" y="4293870"/>
            <a:ext cx="576262" cy="100965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91218" name="Oval 18"/>
          <p:cNvSpPr/>
          <p:nvPr/>
        </p:nvSpPr>
        <p:spPr>
          <a:xfrm>
            <a:off x="8312468" y="4008120"/>
            <a:ext cx="360362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17" name="Oval 17"/>
          <p:cNvSpPr/>
          <p:nvPr/>
        </p:nvSpPr>
        <p:spPr>
          <a:xfrm>
            <a:off x="6009005" y="4079558"/>
            <a:ext cx="360363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16" name="Oval 16"/>
          <p:cNvSpPr/>
          <p:nvPr/>
        </p:nvSpPr>
        <p:spPr>
          <a:xfrm>
            <a:off x="3776980" y="4079558"/>
            <a:ext cx="360363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1215" name="Oval 15"/>
          <p:cNvSpPr/>
          <p:nvPr/>
        </p:nvSpPr>
        <p:spPr>
          <a:xfrm>
            <a:off x="1543368" y="4079558"/>
            <a:ext cx="360362" cy="358775"/>
          </a:xfrm>
          <a:prstGeom prst="ellipse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1241" name="Text Box 41"/>
              <p:cNvSpPr txBox="1">
                <a:spLocks noChangeArrowheads="1"/>
              </p:cNvSpPr>
              <p:nvPr/>
            </p:nvSpPr>
            <p:spPr bwMode="auto">
              <a:xfrm>
                <a:off x="3208874" y="2123588"/>
                <a:ext cx="9939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𝟏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41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8874" y="2123588"/>
                <a:ext cx="993990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22" t="-37" r="44" b="-26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42" name="Text Box 42"/>
              <p:cNvSpPr txBox="1">
                <a:spLocks noChangeArrowheads="1"/>
              </p:cNvSpPr>
              <p:nvPr/>
            </p:nvSpPr>
            <p:spPr bwMode="auto">
              <a:xfrm>
                <a:off x="5839690" y="2136797"/>
                <a:ext cx="99719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𝟏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42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9690" y="2136797"/>
                <a:ext cx="997196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23" t="-5" r="48" b="-2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43" name="Text Box 43"/>
              <p:cNvSpPr txBox="1">
                <a:spLocks noChangeArrowheads="1"/>
              </p:cNvSpPr>
              <p:nvPr/>
            </p:nvSpPr>
            <p:spPr bwMode="auto">
              <a:xfrm>
                <a:off x="1471930" y="3271520"/>
                <a:ext cx="9939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𝟐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43" name="Text 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71930" y="3271520"/>
                <a:ext cx="993990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22" b="-3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44" name="Text Box 44"/>
              <p:cNvSpPr txBox="1">
                <a:spLocks noChangeArrowheads="1"/>
              </p:cNvSpPr>
              <p:nvPr/>
            </p:nvSpPr>
            <p:spPr bwMode="auto">
              <a:xfrm>
                <a:off x="7901607" y="3304540"/>
                <a:ext cx="99719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𝟐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44" name="Text 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01607" y="3304540"/>
                <a:ext cx="997196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30" r="55" b="-3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45" name="Text Box 45"/>
              <p:cNvSpPr txBox="1">
                <a:spLocks noChangeArrowheads="1"/>
              </p:cNvSpPr>
              <p:nvPr/>
            </p:nvSpPr>
            <p:spPr bwMode="auto">
              <a:xfrm>
                <a:off x="6022284" y="3271018"/>
                <a:ext cx="9939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𝟐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45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2284" y="3271018"/>
                <a:ext cx="993990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58" t="-33" r="16" b="-2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46" name="Text Box 46"/>
              <p:cNvSpPr txBox="1">
                <a:spLocks noChangeArrowheads="1"/>
              </p:cNvSpPr>
              <p:nvPr/>
            </p:nvSpPr>
            <p:spPr bwMode="auto">
              <a:xfrm>
                <a:off x="3416618" y="3298908"/>
                <a:ext cx="99719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𝟐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46" name="Text 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6618" y="3298908"/>
                <a:ext cx="997196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32" t="-21" r="57" b="-28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47" name="Text Box 47"/>
              <p:cNvSpPr txBox="1">
                <a:spLocks noChangeArrowheads="1"/>
              </p:cNvSpPr>
              <p:nvPr/>
            </p:nvSpPr>
            <p:spPr bwMode="auto">
              <a:xfrm>
                <a:off x="555430" y="4427894"/>
                <a:ext cx="9939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𝟑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47" name="Text 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5430" y="4427894"/>
                <a:ext cx="993990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44" t="-10" r="2" b="-2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48" name="Text Box 48"/>
              <p:cNvSpPr txBox="1">
                <a:spLocks noChangeArrowheads="1"/>
              </p:cNvSpPr>
              <p:nvPr/>
            </p:nvSpPr>
            <p:spPr bwMode="auto">
              <a:xfrm>
                <a:off x="2789782" y="4418763"/>
                <a:ext cx="9939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𝟑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48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9782" y="4418763"/>
                <a:ext cx="993990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23" t="-108" r="44" b="-1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49" name="Text Box 49"/>
              <p:cNvSpPr txBox="1">
                <a:spLocks noChangeArrowheads="1"/>
              </p:cNvSpPr>
              <p:nvPr/>
            </p:nvSpPr>
            <p:spPr bwMode="auto">
              <a:xfrm>
                <a:off x="5051398" y="4438333"/>
                <a:ext cx="9939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𝟑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49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1398" y="4438333"/>
                <a:ext cx="993990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61" t="-79" r="19" b="-2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50" name="Text Box 50"/>
              <p:cNvSpPr txBox="1">
                <a:spLocks noChangeArrowheads="1"/>
              </p:cNvSpPr>
              <p:nvPr/>
            </p:nvSpPr>
            <p:spPr bwMode="auto">
              <a:xfrm>
                <a:off x="7365616" y="4423543"/>
                <a:ext cx="9939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𝟑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50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65616" y="4423543"/>
                <a:ext cx="993990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25" t="-33" r="47" b="-2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51" name="Text Box 51"/>
              <p:cNvSpPr txBox="1">
                <a:spLocks noChangeArrowheads="1"/>
              </p:cNvSpPr>
              <p:nvPr/>
            </p:nvSpPr>
            <p:spPr bwMode="auto">
              <a:xfrm>
                <a:off x="8829993" y="4424045"/>
                <a:ext cx="99719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𝟑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51" name="Text 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29993" y="4424045"/>
                <a:ext cx="997196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32" r="57" b="-3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52" name="Text Box 52"/>
              <p:cNvSpPr txBox="1">
                <a:spLocks noChangeArrowheads="1"/>
              </p:cNvSpPr>
              <p:nvPr/>
            </p:nvSpPr>
            <p:spPr bwMode="auto">
              <a:xfrm>
                <a:off x="6394014" y="4423543"/>
                <a:ext cx="99719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𝟑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52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4014" y="4423543"/>
                <a:ext cx="997196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20" t="-33" r="45" b="-2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53" name="Text Box 53"/>
              <p:cNvSpPr txBox="1">
                <a:spLocks noChangeArrowheads="1"/>
              </p:cNvSpPr>
              <p:nvPr/>
            </p:nvSpPr>
            <p:spPr bwMode="auto">
              <a:xfrm>
                <a:off x="4150043" y="4424045"/>
                <a:ext cx="99719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𝟑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53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0043" y="4424045"/>
                <a:ext cx="997196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32" r="57" b="-3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1254" name="Text Box 54"/>
              <p:cNvSpPr txBox="1">
                <a:spLocks noChangeArrowheads="1"/>
              </p:cNvSpPr>
              <p:nvPr/>
            </p:nvSpPr>
            <p:spPr bwMode="auto">
              <a:xfrm>
                <a:off x="1903730" y="4424045"/>
                <a:ext cx="99719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1" i="1" kern="1200" cap="none" spc="0" normalizeH="0" baseline="0" noProof="0" dirty="0" smtClean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𝒙</m:t>
                      </m:r>
                      <m:r>
                        <a:rPr kumimoji="0" lang="en-US" altLang="zh-CN" sz="2000" b="1" i="1" kern="1200" cap="none" spc="0" normalizeH="0" baseline="-2500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𝟑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=</m:t>
                      </m:r>
                      <m:r>
                        <a:rPr kumimoji="0" lang="en-US" altLang="zh-CN" sz="2000" b="1" i="1" kern="1200" cap="none" spc="0" normalizeH="0" baseline="0" noProof="0" dirty="0">
                          <a:solidFill>
                            <a:srgbClr val="FF3300"/>
                          </a:solidFill>
                          <a:effectLst/>
                          <a:latin typeface="Cambria Math" panose="02040503050406030204" charset="0"/>
                          <a:ea typeface="华文细黑" panose="02010600040101010101" charset="-122"/>
                          <a:cs typeface="+mn-cs"/>
                        </a:rPr>
                        <m:t>𝑭</m:t>
                      </m:r>
                    </m:oMath>
                  </m:oMathPara>
                </a14:m>
                <a:endParaRPr kumimoji="0" lang="en-US" altLang="zh-CN" sz="2000" b="1" i="1" kern="1200" cap="none" spc="0" normalizeH="0" baseline="0" noProof="0" dirty="0">
                  <a:solidFill>
                    <a:srgbClr val="FF3300"/>
                  </a:solidFill>
                  <a:effectLst/>
                  <a:latin typeface="华文细黑" panose="02010600040101010101" charset="-122"/>
                  <a:ea typeface="华文细黑" panose="02010600040101010101" charset="-122"/>
                  <a:cs typeface="+mn-cs"/>
                </a:endParaRPr>
              </a:p>
            </p:txBody>
          </p:sp>
        </mc:Choice>
        <mc:Fallback>
          <p:sp>
            <p:nvSpPr>
              <p:cNvPr id="691254" name="Text 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3730" y="4424045"/>
                <a:ext cx="997196" cy="400110"/>
              </a:xfrm>
              <a:prstGeom prst="rect">
                <a:avLst/>
              </a:prstGeom>
              <a:blipFill rotWithShape="1">
                <a:blip r:embed="rId7"/>
                <a:stretch>
                  <a:fillRect r="25" b="-3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514543" y="175895"/>
            <a:ext cx="533030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问题表示为树搜索问题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9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9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9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9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9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9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9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9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9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9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9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9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9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9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9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9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9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9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9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9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69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69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9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9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9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9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9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69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9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69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9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69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69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69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9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69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69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9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69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69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212" grpId="0" bldLvl="0" animBg="1"/>
      <p:bldP spid="691213" grpId="0" bldLvl="0" animBg="1"/>
      <p:bldP spid="691219" grpId="0" bldLvl="0" animBg="1"/>
      <p:bldP spid="691220" grpId="0" bldLvl="0" animBg="1"/>
      <p:bldP spid="691221" grpId="0" bldLvl="0" animBg="1"/>
      <p:bldP spid="691222" grpId="0" bldLvl="0" animBg="1"/>
      <p:bldP spid="691223" grpId="0" bldLvl="0" animBg="1"/>
      <p:bldP spid="691224" grpId="0" bldLvl="0" animBg="1"/>
      <p:bldP spid="691225" grpId="0" bldLvl="0" animBg="1"/>
      <p:bldP spid="691226" grpId="0" bldLvl="0" animBg="1"/>
      <p:bldP spid="691214" grpId="0" bldLvl="0" animBg="1"/>
      <p:bldP spid="691218" grpId="0" bldLvl="0" animBg="1"/>
      <p:bldP spid="691217" grpId="0" bldLvl="0" animBg="1"/>
      <p:bldP spid="691216" grpId="0" bldLvl="0" animBg="1"/>
      <p:bldP spid="691215" grpId="0" bldLvl="0" animBg="1"/>
      <p:bldP spid="691241" grpId="0" bldLvl="0" animBg="1"/>
      <p:bldP spid="691242" grpId="0" bldLvl="0" animBg="1"/>
      <p:bldP spid="691243" grpId="0" bldLvl="0" animBg="1"/>
      <p:bldP spid="691244" grpId="0" bldLvl="0" animBg="1"/>
      <p:bldP spid="691245" grpId="0" bldLvl="0" animBg="1"/>
      <p:bldP spid="691246" grpId="0" bldLvl="0" animBg="1"/>
      <p:bldP spid="691247" grpId="0" bldLvl="0" animBg="1"/>
      <p:bldP spid="691248" grpId="0" bldLvl="0" animBg="1"/>
      <p:bldP spid="691249" grpId="0" bldLvl="0" animBg="1"/>
      <p:bldP spid="691250" grpId="0" bldLvl="0" animBg="1"/>
      <p:bldP spid="691251" grpId="0" bldLvl="0" animBg="1"/>
      <p:bldP spid="691252" grpId="0" bldLvl="0" animBg="1"/>
      <p:bldP spid="691253" grpId="0" bldLvl="0" animBg="1"/>
      <p:bldP spid="691254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930" y="1357843"/>
            <a:ext cx="6696075" cy="4735453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11.1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暴力美学：搜索漫谈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11.2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深度优先与广度优先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11.3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搜索的优化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11.4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剪枝方法论与人员安排问题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11.5 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旅行商问题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11.6 A*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算法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-2152" y="437416"/>
            <a:ext cx="10186211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86437" name="Text Box 5"/>
              <p:cNvSpPr txBox="1">
                <a:spLocks noChangeArrowheads="1"/>
              </p:cNvSpPr>
              <p:nvPr/>
            </p:nvSpPr>
            <p:spPr bwMode="auto">
              <a:xfrm>
                <a:off x="246956" y="1355725"/>
                <a:ext cx="6555799" cy="397467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square">
                <a:spAutoFit/>
              </a:bodyPr>
              <a:lstStyle/>
              <a:p>
                <a:pPr marR="0" algn="just" defTabSz="914400">
                  <a:lnSpc>
                    <a:spcPct val="150000"/>
                  </a:lnSpc>
                  <a:spcBef>
                    <a:spcPct val="20000"/>
                  </a:spcBef>
                  <a:buClr>
                    <a:srgbClr val="0000CC"/>
                  </a:buClr>
                  <a:buSzPct val="70000"/>
                  <a:buFont typeface="Wingdings" panose="05000000000000000000" pitchFamily="2" charset="2"/>
                  <a:buNone/>
                  <a:defRPr/>
                </a:pPr>
                <a:r>
                  <a:rPr kumimoji="0" lang="zh-CN" altLang="en-US" sz="2800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kumimoji="0" lang="en-US" altLang="zh-CN" sz="2800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zh-CN" sz="2800" kern="1200" cap="none" spc="0" normalizeH="0" baseline="0" noProof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2800" kern="1200" cap="none" spc="0" normalizeH="0" baseline="0" noProof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连通图</a:t>
                </a:r>
                <a14:m>
                  <m:oMath xmlns:m="http://schemas.openxmlformats.org/officeDocument/2006/math">
                    <m:r>
                      <a:rPr kumimoji="0" lang="en-US" altLang="zh-CN" sz="2800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𝐺</m:t>
                    </m:r>
                    <m:r>
                      <a:rPr kumimoji="0" lang="en-US" altLang="zh-CN" sz="2800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kumimoji="0" lang="en-US" altLang="zh-CN" sz="2800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𝑉</m:t>
                    </m:r>
                    <m:r>
                      <a:rPr kumimoji="0" lang="en-US" altLang="zh-CN" sz="2800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800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kumimoji="0" lang="en-US" altLang="zh-CN" sz="2800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800" kern="1200" cap="none" spc="0" normalizeH="0" baseline="0" noProof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，每个结点都没有到自身的边，每对结点之间都有一条非负加权边。</a:t>
                </a:r>
                <a:endParaRPr kumimoji="0" lang="en-US" altLang="zh-CN" sz="2800" kern="1200" cap="none" spc="0" normalizeH="0" baseline="0" noProof="0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ct val="20000"/>
                  </a:spcBef>
                  <a:buClr>
                    <a:srgbClr val="0000CC"/>
                  </a:buClr>
                  <a:buSzPct val="70000"/>
                  <a:defRPr/>
                </a:pPr>
                <a:r>
                  <a:rPr kumimoji="0" lang="zh-CN" altLang="en-US" sz="2800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</a:t>
                </a:r>
                <a:r>
                  <a:rPr kumimoji="0" lang="en-US" altLang="zh-CN" sz="2800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zh-CN" sz="2800" kern="1200" cap="none" spc="0" normalizeH="0" baseline="0" noProof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kumimoji="0" lang="zh-CN" altLang="en-US" sz="2800" kern="1200" cap="none" spc="0" normalizeH="0" baseline="0" noProof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一条由任意一个结点开始，经过每个结点一次，最后返回开始结点的路径，</a:t>
                </a:r>
                <a:r>
                  <a:rPr kumimoji="0" lang="en-US" altLang="zh-CN" sz="2800" kern="1200" cap="none" spc="0" normalizeH="0" baseline="0" noProof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2800" kern="1200" cap="none" spc="0" normalizeH="0" baseline="0" noProof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该路径的代价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（即权值之和）</a:t>
                </a:r>
                <a:r>
                  <a:rPr kumimoji="0" lang="zh-CN" altLang="en-US" sz="2800" kern="1200" cap="none" spc="0" normalizeH="0" baseline="0" noProof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最小。</a:t>
                </a:r>
                <a:endParaRPr kumimoji="0" lang="en-US" altLang="zh-CN" sz="2800" kern="1200" cap="none" spc="0" normalizeH="0" baseline="0" noProof="0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864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956" y="1355725"/>
                <a:ext cx="6555799" cy="3974678"/>
              </a:xfrm>
              <a:prstGeom prst="rect">
                <a:avLst/>
              </a:prstGeom>
              <a:blipFill rotWithShape="1">
                <a:blip r:embed="rId1"/>
                <a:stretch>
                  <a:fillRect l="-203" t="-335" r="-194" b="-31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9460" name="Text Box 2052"/>
          <p:cNvSpPr txBox="1">
            <a:spLocks noChangeArrowheads="1"/>
          </p:cNvSpPr>
          <p:nvPr/>
        </p:nvSpPr>
        <p:spPr bwMode="auto">
          <a:xfrm>
            <a:off x="3919364" y="267541"/>
            <a:ext cx="31952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4000" b="1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问题的定义</a:t>
            </a:r>
            <a:endParaRPr kumimoji="0" lang="zh-CN" altLang="en-US" sz="4000" b="1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81825" y="1769745"/>
            <a:ext cx="2905760" cy="3319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6955" y="5438115"/>
            <a:ext cx="655579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应用：车辆调度问题、计算机电路板布线问题、单个机器上的工序调度问题等等。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81316" name="Rectangle 4"/>
              <p:cNvSpPr>
                <a:spLocks noChangeArrowheads="1"/>
              </p:cNvSpPr>
              <p:nvPr/>
            </p:nvSpPr>
            <p:spPr bwMode="auto">
              <a:xfrm>
                <a:off x="652780" y="878205"/>
                <a:ext cx="9144000" cy="5571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marR="0" lvl="0" indent="-34290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所有解集合作为树根，其权值 由</a:t>
                </a: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代价矩阵</a:t>
                </a: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使用上节方法计算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spcBef>
                    <a:spcPct val="20000"/>
                  </a:spcBef>
                  <a:buFontTx/>
                  <a:buChar char="•"/>
                  <a:defRPr/>
                </a:pP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用</a:t>
                </a: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爬山法</a:t>
                </a: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递归地</a:t>
                </a: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划分解空间，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得到二叉树；</a:t>
                </a:r>
                <a:endParaRPr kumimoji="0" lang="zh-CN" altLang="en-US" sz="2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lvl="0" indent="-34290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划分过程：</a:t>
                </a:r>
                <a:r>
                  <a:rPr kumimoji="0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选定一条边</a:t>
                </a:r>
                <a14:m>
                  <m:oMath xmlns:m="http://schemas.openxmlformats.org/officeDocument/2006/math">
                    <m:r>
                      <a:rPr lang="zh-CN" altLang="en-US" sz="2400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（</m:t>
                    </m:r>
                    <m:r>
                      <a:rPr lang="en-US" altLang="zh-CN" sz="2400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𝑖</m:t>
                    </m:r>
                    <m:r>
                      <a:rPr lang="en-US" altLang="zh-CN" sz="2400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400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𝑗</m:t>
                    </m:r>
                    <m:r>
                      <a:rPr lang="zh-CN" altLang="en-US" sz="2400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）</m:t>
                    </m:r>
                  </m:oMath>
                </a14:m>
                <a:endParaRPr lang="en-US" altLang="zh-CN" sz="24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800100" lvl="1" indent="-342900" algn="just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所有包含边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（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𝑗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）</m:t>
                    </m:r>
                  </m:oMath>
                </a14:m>
                <a:r>
                  <a:rPr lang="zh-CN" altLang="en-US" sz="2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的解集合作为左子树</a:t>
                </a:r>
                <a:endParaRPr kumimoji="0" lang="zh-CN" altLang="en-US" sz="240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800100" lvl="1" indent="-342900" algn="just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所有不包含边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（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𝑗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）</m:t>
                    </m:r>
                  </m:oMath>
                </a14:m>
                <a:r>
                  <a:rPr lang="zh-CN" altLang="en-US" sz="2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的解集合作为右子树</a:t>
                </a:r>
                <a:endParaRPr lang="zh-CN" altLang="en-US" sz="24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800100" lvl="1" indent="-342900" algn="just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计算出左右子树的代价下界</a:t>
                </a:r>
                <a:endParaRPr lang="en-US" altLang="zh-CN" sz="24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800100" lvl="1" indent="-342900" algn="just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边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（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𝑗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）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的选择原则是，在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优化后的代价矩阵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（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𝑖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𝑗</m:t>
                    </m:r>
                    <m:r>
                      <a:rPr lang="zh-CN" altLang="en-US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）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，并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使右子树代价下界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直接增加值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最大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lang="zh-CN" altLang="en-US" sz="24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813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780" y="878205"/>
                <a:ext cx="9144000" cy="5571490"/>
              </a:xfrm>
              <a:prstGeom prst="rect">
                <a:avLst/>
              </a:prstGeom>
              <a:blipFill rotWithShape="1">
                <a:blip r:embed="rId1"/>
                <a:stretch>
                  <a:fillRect l="-139" t="-228" r="-139" b="-2249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1317" name="Rectangle 5"/>
          <p:cNvSpPr>
            <a:spLocks noChangeArrowheads="1"/>
          </p:cNvSpPr>
          <p:nvPr/>
        </p:nvSpPr>
        <p:spPr bwMode="auto">
          <a:xfrm>
            <a:off x="3559324" y="230505"/>
            <a:ext cx="436837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转换为树搜索问题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40" name="Rectangle 4"/>
          <p:cNvSpPr>
            <a:spLocks noChangeArrowheads="1"/>
          </p:cNvSpPr>
          <p:nvPr/>
        </p:nvSpPr>
        <p:spPr bwMode="auto">
          <a:xfrm>
            <a:off x="2767236" y="404664"/>
            <a:ext cx="450313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分支界限搜索算法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2343" name="Text Box 7"/>
              <p:cNvSpPr txBox="1">
                <a:spLocks noChangeArrowheads="1"/>
              </p:cNvSpPr>
              <p:nvPr/>
            </p:nvSpPr>
            <p:spPr bwMode="auto">
              <a:xfrm>
                <a:off x="482459" y="1772816"/>
                <a:ext cx="9072686" cy="2722880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457200" marR="0" indent="-457200" defTabSz="914400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在上述二叉树建立算法中增加如下策略</a:t>
                </a:r>
                <a:r>
                  <a:rPr kumimoji="0" lang="en-US" altLang="zh-CN" sz="2800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kumimoji="0" lang="en-US" altLang="zh-CN" sz="2800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marR="0" lvl="1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发现优化解的上界</a:t>
                </a: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+mj-lt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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；</m:t>
                    </m:r>
                  </m:oMath>
                </a14:m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914400" marR="0" lvl="1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如果一个子结点的代价下界超过</a:t>
                </a:r>
                <a14:m>
                  <m:oMath xmlns:m="http://schemas.openxmlformats.org/officeDocument/2006/math">
                    <m:r>
                      <a:rPr kumimoji="0" lang="zh-CN" altLang="en-US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</m:oMath>
                </a14:m>
                <a:r>
                  <a:rPr kumimoji="0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，则终止该结点的扩展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628650" marR="0" lvl="1" indent="-17145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kumimoji="0" lang="en-US" altLang="zh-CN" sz="10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marR="0" indent="-457200" defTabSz="914400">
                  <a:lnSpc>
                    <a:spcPct val="150000"/>
                  </a:lnSpc>
                  <a:buClrTx/>
                  <a:buSzPct val="140000"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2400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</a:t>
                </a:r>
                <a:r>
                  <a:rPr kumimoji="0" lang="zh-CN" altLang="en-US" sz="2800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下边我们用一个例子来说明算法</a:t>
                </a:r>
                <a:endParaRPr kumimoji="0" lang="zh-CN" altLang="en-US" sz="2800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8234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459" y="1772816"/>
                <a:ext cx="9072686" cy="2722880"/>
              </a:xfrm>
              <a:prstGeom prst="rect">
                <a:avLst/>
              </a:prstGeom>
              <a:blipFill rotWithShape="1">
                <a:blip r:embed="rId1"/>
                <a:stretch>
                  <a:fillRect l="-145" t="-486" r="-137" b="-263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579" name="Rectangle 8"/>
          <p:cNvSpPr/>
          <p:nvPr/>
        </p:nvSpPr>
        <p:spPr>
          <a:xfrm>
            <a:off x="3490913" y="2781300"/>
            <a:ext cx="10287000" cy="461963"/>
          </a:xfrm>
          <a:prstGeom prst="rect">
            <a:avLst/>
          </a:prstGeom>
          <a:noFill/>
          <a:ln w="12700">
            <a:noFill/>
          </a:ln>
        </p:spPr>
        <p:txBody>
          <a:bodyPr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2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2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2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2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2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2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6"/>
          <p:cNvSpPr/>
          <p:nvPr/>
        </p:nvSpPr>
        <p:spPr>
          <a:xfrm>
            <a:off x="0" y="0"/>
            <a:ext cx="2047875" cy="908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83364" name="Text Box 4"/>
          <p:cNvSpPr txBox="1">
            <a:spLocks noChangeArrowheads="1"/>
          </p:cNvSpPr>
          <p:nvPr/>
        </p:nvSpPr>
        <p:spPr bwMode="auto">
          <a:xfrm>
            <a:off x="106363" y="185738"/>
            <a:ext cx="7794625" cy="543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构造根结点，设代价矩阵如下</a:t>
            </a:r>
            <a:endParaRPr kumimoji="1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4631" name="Text Box 11"/>
          <p:cNvSpPr txBox="1"/>
          <p:nvPr/>
        </p:nvSpPr>
        <p:spPr>
          <a:xfrm>
            <a:off x="155575" y="5738813"/>
            <a:ext cx="184150" cy="461962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83374" name="Text Box 14"/>
          <p:cNvSpPr txBox="1">
            <a:spLocks noChangeArrowheads="1"/>
          </p:cNvSpPr>
          <p:nvPr/>
        </p:nvSpPr>
        <p:spPr bwMode="auto">
          <a:xfrm>
            <a:off x="280988" y="5300663"/>
            <a:ext cx="4416594" cy="13031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marL="457200" marR="0" indent="-457200" algn="l" defTabSz="914400"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kumimoji="1" lang="zh-CN" altLang="en-US" sz="2800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根结点为所有解的集合</a:t>
            </a:r>
            <a:endParaRPr kumimoji="1" lang="zh-CN" altLang="en-US" sz="2800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marR="0" indent="-457200" algn="l" defTabSz="914400">
              <a:lnSpc>
                <a:spcPct val="150000"/>
              </a:lnSpc>
              <a:buClrTx/>
              <a:buSzTx/>
              <a:buFontTx/>
              <a:buChar char="•"/>
              <a:defRPr/>
            </a:pPr>
            <a:r>
              <a:rPr kumimoji="1" lang="zh-CN" altLang="en-US" sz="2800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计算根结点的代价下界</a:t>
            </a:r>
            <a:endParaRPr kumimoji="1" lang="zh-CN" altLang="en-US" sz="2800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81175" y="836930"/>
            <a:ext cx="6934200" cy="4547235"/>
            <a:chOff x="2805" y="1318"/>
            <a:chExt cx="10920" cy="7161"/>
          </a:xfrm>
        </p:grpSpPr>
        <p:grpSp>
          <p:nvGrpSpPr>
            <p:cNvPr id="783372" name="Group 12"/>
            <p:cNvGrpSpPr/>
            <p:nvPr/>
          </p:nvGrpSpPr>
          <p:grpSpPr>
            <a:xfrm>
              <a:off x="2805" y="1318"/>
              <a:ext cx="8488" cy="6465"/>
              <a:chOff x="1160" y="663"/>
              <a:chExt cx="3395" cy="2586"/>
            </a:xfrm>
          </p:grpSpPr>
          <p:graphicFrame>
            <p:nvGraphicFramePr>
              <p:cNvPr id="154628" name="Object 7"/>
              <p:cNvGraphicFramePr>
                <a:graphicFrameLocks noChangeAspect="1"/>
              </p:cNvGraphicFramePr>
              <p:nvPr/>
            </p:nvGraphicFramePr>
            <p:xfrm>
              <a:off x="1652" y="981"/>
              <a:ext cx="2903" cy="22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61" name="Equation" r:id="rId1" imgW="1409065" imgH="1091565" progId="Equation.DSMT4">
                      <p:embed/>
                    </p:oleObj>
                  </mc:Choice>
                  <mc:Fallback>
                    <p:oleObj name="Equation" r:id="rId1" imgW="1409065" imgH="1091565" progId="Equation.DSMT4">
                      <p:embed/>
                      <p:pic>
                        <p:nvPicPr>
                          <p:cNvPr id="0" name="图片 3079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1652" y="981"/>
                            <a:ext cx="2903" cy="226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4629" name="Text Box 8"/>
              <p:cNvSpPr txBox="1"/>
              <p:nvPr/>
            </p:nvSpPr>
            <p:spPr>
              <a:xfrm>
                <a:off x="1411" y="663"/>
                <a:ext cx="3001" cy="36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3200" b="1" i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= 1     2    3    4    5   </a:t>
                </a:r>
                <a:r>
                  <a:rPr lang="en-US" altLang="zh-CN" sz="2000" b="1" i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i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6    7</a:t>
                </a:r>
                <a:endParaRPr lang="en-US" altLang="zh-CN" sz="3200" b="1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3370" name="Text Box 10"/>
              <p:cNvSpPr txBox="1">
                <a:spLocks noChangeArrowheads="1"/>
              </p:cNvSpPr>
              <p:nvPr/>
            </p:nvSpPr>
            <p:spPr bwMode="auto">
              <a:xfrm>
                <a:off x="1160" y="979"/>
                <a:ext cx="483" cy="2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 err="1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endParaRPr kumimoji="0" lang="en-US" altLang="zh-CN" sz="3200" b="1" i="1" kern="1200" cap="none" spc="0" normalizeH="0" baseline="0" noProof="0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2</a:t>
                </a:r>
                <a:endParaRPr kumimoji="0" lang="en-US" altLang="zh-CN" sz="3200" b="1" i="1" kern="1200" cap="none" spc="0" normalizeH="0" baseline="0" noProof="0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3</a:t>
                </a:r>
                <a:endParaRPr kumimoji="0" lang="en-US" altLang="zh-CN" sz="3200" b="1" i="1" kern="1200" cap="none" spc="0" normalizeH="0" baseline="0" noProof="0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4</a:t>
                </a:r>
                <a:endParaRPr kumimoji="0" lang="en-US" altLang="zh-CN" sz="3200" b="1" i="1" kern="1200" cap="none" spc="0" normalizeH="0" baseline="0" noProof="0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5</a:t>
                </a:r>
                <a:endParaRPr kumimoji="0" lang="en-US" altLang="zh-CN" sz="3200" b="1" i="1" kern="1200" cap="none" spc="0" normalizeH="0" baseline="0" noProof="0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6</a:t>
                </a:r>
                <a:endParaRPr kumimoji="0" lang="en-US" altLang="zh-CN" sz="3200" b="1" i="1" kern="1200" cap="none" spc="0" normalizeH="0" baseline="0" noProof="0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7</a:t>
                </a:r>
                <a:endParaRPr kumimoji="0" lang="en-US" altLang="zh-CN" sz="3200" b="1" i="1" kern="1200" cap="none" spc="0" normalizeH="0" baseline="0" noProof="0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83375" name="Text Box 15"/>
            <p:cNvSpPr txBox="1">
              <a:spLocks noChangeArrowheads="1"/>
            </p:cNvSpPr>
            <p:nvPr/>
          </p:nvSpPr>
          <p:spPr bwMode="auto">
            <a:xfrm>
              <a:off x="11245" y="2040"/>
              <a:ext cx="2480" cy="5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- 3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- 4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R="0" defTabSz="914400">
                <a:buClrTx/>
                <a:buSzTx/>
                <a:buFontTx/>
                <a:buChar char="-"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R="0" defTabSz="914400">
                <a:buClrTx/>
                <a:buSzTx/>
                <a:buFontTx/>
                <a:buChar char="-"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7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R="0" defTabSz="914400">
                <a:buClrTx/>
                <a:buSzTx/>
                <a:buFontTx/>
                <a:buChar char="-"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25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R="0" defTabSz="914400">
                <a:buClrTx/>
                <a:buSzTx/>
                <a:buFontTx/>
                <a:buChar char="-"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R="0" defTabSz="914400">
                <a:buClrTx/>
                <a:buSzTx/>
                <a:buFontTx/>
                <a:buChar char="-"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26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3376" name="Text Box 16"/>
            <p:cNvSpPr txBox="1">
              <a:spLocks noChangeArrowheads="1"/>
            </p:cNvSpPr>
            <p:nvPr/>
          </p:nvSpPr>
          <p:spPr bwMode="auto">
            <a:xfrm>
              <a:off x="6203" y="7558"/>
              <a:ext cx="829" cy="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-7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3377" name="Text Box 17"/>
            <p:cNvSpPr txBox="1">
              <a:spLocks noChangeArrowheads="1"/>
            </p:cNvSpPr>
            <p:nvPr/>
          </p:nvSpPr>
          <p:spPr bwMode="auto">
            <a:xfrm>
              <a:off x="7110" y="7558"/>
              <a:ext cx="829" cy="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3378" name="Text Box 18"/>
            <p:cNvSpPr txBox="1">
              <a:spLocks noChangeArrowheads="1"/>
            </p:cNvSpPr>
            <p:nvPr/>
          </p:nvSpPr>
          <p:spPr bwMode="auto">
            <a:xfrm>
              <a:off x="10170" y="7553"/>
              <a:ext cx="829" cy="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-4</a:t>
              </a:r>
              <a:endParaRPr kumimoji="0" lang="en-US" altLang="zh-CN" sz="3200" b="1" i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3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3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3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3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73" name="Group 14"/>
          <p:cNvGrpSpPr/>
          <p:nvPr/>
        </p:nvGrpSpPr>
        <p:grpSpPr>
          <a:xfrm>
            <a:off x="3559175" y="1125538"/>
            <a:ext cx="3995738" cy="649287"/>
            <a:chOff x="2242" y="1071"/>
            <a:chExt cx="2517" cy="409"/>
          </a:xfrm>
        </p:grpSpPr>
        <p:sp>
          <p:nvSpPr>
            <p:cNvPr id="789509" name="Rectangle 5"/>
            <p:cNvSpPr>
              <a:spLocks noChangeArrowheads="1"/>
            </p:cNvSpPr>
            <p:nvPr/>
          </p:nvSpPr>
          <p:spPr bwMode="auto">
            <a:xfrm>
              <a:off x="2242" y="1071"/>
              <a:ext cx="1678" cy="409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所有解的集合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951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3911" y="1071"/>
                  <a:ext cx="848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kumimoji="0" lang="en-US" altLang="zh-CN" sz="2800" b="1" kern="1200" cap="none" spc="0" normalizeH="0" baseline="0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=96</a:t>
                  </a:r>
                  <a:endParaRPr kumimoji="0" lang="en-US" altLang="zh-CN" sz="28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89511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11" y="1071"/>
                  <a:ext cx="848" cy="330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9512" name="Text Box 8"/>
          <p:cNvSpPr txBox="1">
            <a:spLocks noChangeArrowheads="1"/>
          </p:cNvSpPr>
          <p:nvPr/>
        </p:nvSpPr>
        <p:spPr bwMode="auto">
          <a:xfrm>
            <a:off x="314325" y="2036128"/>
            <a:ext cx="4057521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marR="0" indent="-457200" algn="l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kern="1200" cap="none" spc="0" normalizeH="0" baseline="0" noProof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800" kern="1200" cap="none" spc="0" normalizeH="0" baseline="0" noProof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变换后的代价矩阵为</a:t>
            </a:r>
            <a:endParaRPr kumimoji="0" lang="zh-CN" altLang="en-US" sz="2800" kern="1200" cap="none" spc="0" normalizeH="0" baseline="0" noProof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89513" name="Group 9"/>
          <p:cNvGrpSpPr/>
          <p:nvPr/>
        </p:nvGrpSpPr>
        <p:grpSpPr>
          <a:xfrm>
            <a:off x="2214563" y="2563813"/>
            <a:ext cx="5368925" cy="4105275"/>
            <a:chOff x="1160" y="663"/>
            <a:chExt cx="3382" cy="2586"/>
          </a:xfrm>
        </p:grpSpPr>
        <p:graphicFrame>
          <p:nvGraphicFramePr>
            <p:cNvPr id="156678" name="Object 10"/>
            <p:cNvGraphicFramePr>
              <a:graphicFrameLocks noChangeAspect="1"/>
            </p:cNvGraphicFramePr>
            <p:nvPr/>
          </p:nvGraphicFramePr>
          <p:xfrm>
            <a:off x="1665" y="981"/>
            <a:ext cx="2877" cy="2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82" name="" r:id="rId2" imgW="1397000" imgH="1092200" progId="Equation.3">
                    <p:embed/>
                  </p:oleObj>
                </mc:Choice>
                <mc:Fallback>
                  <p:oleObj name="" r:id="rId2" imgW="1397000" imgH="1092200" progId="Equation.3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665" y="981"/>
                          <a:ext cx="2877" cy="226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679" name="Text Box 11"/>
                <p:cNvSpPr txBox="1"/>
                <p:nvPr/>
              </p:nvSpPr>
              <p:spPr>
                <a:xfrm>
                  <a:off x="1396" y="663"/>
                  <a:ext cx="3031" cy="368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anchor="t">
                  <a:spAutoFit/>
                </a:bodyPr>
                <a:lstStyle/>
                <a:p>
                  <a:pPr algn="ctr">
                    <a:buFont typeface="Arial" panose="020B0604020202020204" pitchFamily="34" charset="0"/>
                    <a:buNone/>
                  </a:pPr>
                  <a14:m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663300"/>
                          </a:solidFill>
                          <a:effectLst/>
                          <a:latin typeface="Cambria Math" panose="02040503050406030204" charset="0"/>
                        </a:rPr>
                        <m:t>𝒋</m:t>
                      </m:r>
                    </m:oMath>
                  </a14:m>
                  <a:r>
                    <a:rPr lang="en-US" altLang="zh-CN" sz="3200" b="1" i="1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     2    3    4    5   </a:t>
                  </a:r>
                  <a:r>
                    <a:rPr lang="en-US" altLang="zh-CN" sz="2000" b="1" i="1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:r>
                    <a:rPr lang="en-US" altLang="zh-CN" sz="3200" b="1" i="1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6    7</a:t>
                  </a:r>
                  <a:endParaRPr lang="en-US" altLang="zh-CN" sz="32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56679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" y="663"/>
                  <a:ext cx="3031" cy="368"/>
                </a:xfrm>
                <a:prstGeom prst="rect">
                  <a:avLst/>
                </a:prstGeom>
                <a:blipFill rotWithShape="1">
                  <a:blip r:embed="rId4"/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951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160" y="979"/>
                  <a:ext cx="507" cy="2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663300"/>
                          </a:solidFill>
                          <a:effectLst/>
                          <a:latin typeface="Cambria Math" panose="02040503050406030204" charset="0"/>
                        </a:rPr>
                        <m:t>𝒊</m:t>
                      </m:r>
                    </m:oMath>
                  </a14:m>
                  <a:r>
                    <a:rPr kumimoji="0" lang="en-US" altLang="zh-CN" sz="3200" b="1" i="1" kern="1200" cap="none" spc="0" normalizeH="0" baseline="0" noProof="0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=1</a:t>
                  </a:r>
                  <a:endPara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1" i="1" kern="1200" cap="none" spc="0" normalizeH="0" baseline="0" noProof="0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2</a:t>
                  </a:r>
                  <a:endPara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1" i="1" kern="1200" cap="none" spc="0" normalizeH="0" baseline="0" noProof="0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3</a:t>
                  </a:r>
                  <a:endPara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1" i="1" kern="1200" cap="none" spc="0" normalizeH="0" baseline="0" noProof="0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4</a:t>
                  </a:r>
                  <a:endPara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1" i="1" kern="1200" cap="none" spc="0" normalizeH="0" baseline="0" noProof="0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5</a:t>
                  </a:r>
                  <a:endPara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1" i="1" kern="1200" cap="none" spc="0" normalizeH="0" baseline="0" noProof="0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6</a:t>
                  </a:r>
                  <a:endPara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200" b="1" i="1" kern="1200" cap="none" spc="0" normalizeH="0" baseline="0" noProof="0" dirty="0">
                      <a:solidFill>
                        <a:srgbClr val="663300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7</a:t>
                  </a:r>
                  <a:endParaRPr kumimoji="0" lang="en-US" altLang="zh-CN" sz="3200" b="1" i="1" kern="1200" cap="none" spc="0" normalizeH="0" baseline="0" noProof="0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89516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0" y="979"/>
                  <a:ext cx="507" cy="2230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681" name="Rectangle 13"/>
          <p:cNvSpPr/>
          <p:nvPr/>
        </p:nvSpPr>
        <p:spPr>
          <a:xfrm>
            <a:off x="0" y="0"/>
            <a:ext cx="2190750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89510" name="Text Box 6"/>
          <p:cNvSpPr txBox="1">
            <a:spLocks noChangeArrowheads="1"/>
          </p:cNvSpPr>
          <p:nvPr/>
        </p:nvSpPr>
        <p:spPr bwMode="auto">
          <a:xfrm>
            <a:off x="128588" y="257175"/>
            <a:ext cx="5673348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marR="0" indent="-457200" algn="l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2800" kern="1200" cap="none" spc="0" normalizeH="0" baseline="0" noProof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得到如下根结点及其代价下界</a:t>
            </a:r>
            <a:endParaRPr kumimoji="0" lang="zh-CN" altLang="en-US" sz="2800" kern="1200" cap="none" spc="0" normalizeH="0" baseline="0" noProof="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12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42"/>
          <p:cNvSpPr/>
          <p:nvPr/>
        </p:nvSpPr>
        <p:spPr>
          <a:xfrm>
            <a:off x="71438" y="73025"/>
            <a:ext cx="1903412" cy="908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0532" name="Text Box 4"/>
              <p:cNvSpPr txBox="1">
                <a:spLocks noChangeArrowheads="1"/>
              </p:cNvSpPr>
              <p:nvPr/>
            </p:nvSpPr>
            <p:spPr bwMode="auto">
              <a:xfrm>
                <a:off x="93583" y="354965"/>
                <a:ext cx="6610350" cy="28613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4572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457200" marR="0" lvl="0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构造根结点的两个子结点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marR="0" lvl="1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选择</a:t>
                </a:r>
                <a:r>
                  <a:rPr kumimoji="0" lang="zh-CN" altLang="en-US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在优化后的代价矩阵中</a:t>
                </a:r>
                <a:r>
                  <a:rPr kumimoji="0" lang="zh-CN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权值</a:t>
                </a:r>
                <a:r>
                  <a:rPr kumimoji="0" lang="zh-CN" altLang="en-US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为</a:t>
                </a:r>
                <a:r>
                  <a:rPr kumimoji="0" lang="en-US" altLang="zh-CN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0</a:t>
                </a:r>
                <a:r>
                  <a:rPr kumimoji="0" lang="zh-CN" altLang="en-US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，并</a:t>
                </a: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使右子结点代价下界的直接增加值最大的划分边</a:t>
                </a:r>
                <a14:m>
                  <m:oMath xmlns:m="http://schemas.openxmlformats.org/officeDocument/2006/math"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marR="0" lvl="1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建立根结点的子结点</a:t>
                </a:r>
                <a:r>
                  <a:rPr kumimoji="1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endPara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左子结点为包括边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的所有解集合</a:t>
                </a:r>
                <a:endParaRPr kumimoji="1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右子结点为不包括边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1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1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的所有解集合</a:t>
                </a:r>
                <a:endParaRPr kumimoji="1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9053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83" y="354965"/>
                <a:ext cx="6610350" cy="2861310"/>
              </a:xfrm>
              <a:prstGeom prst="rect">
                <a:avLst/>
              </a:prstGeom>
              <a:blipFill rotWithShape="1">
                <a:blip r:embed="rId1"/>
                <a:stretch>
                  <a:fillRect l="-196" t="-444" r="-189" b="-44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0579" name="Group 51"/>
          <p:cNvGrpSpPr/>
          <p:nvPr/>
        </p:nvGrpSpPr>
        <p:grpSpPr>
          <a:xfrm>
            <a:off x="2119313" y="3502660"/>
            <a:ext cx="6119812" cy="2089150"/>
            <a:chOff x="1335" y="2205"/>
            <a:chExt cx="3855" cy="1316"/>
          </a:xfrm>
        </p:grpSpPr>
        <p:grpSp>
          <p:nvGrpSpPr>
            <p:cNvPr id="158724" name="Group 44"/>
            <p:cNvGrpSpPr/>
            <p:nvPr/>
          </p:nvGrpSpPr>
          <p:grpSpPr>
            <a:xfrm>
              <a:off x="2458" y="2205"/>
              <a:ext cx="2522" cy="409"/>
              <a:chOff x="2237" y="1071"/>
              <a:chExt cx="2522" cy="409"/>
            </a:xfrm>
          </p:grpSpPr>
          <p:sp>
            <p:nvSpPr>
              <p:cNvPr id="790573" name="Rectangle 45"/>
              <p:cNvSpPr>
                <a:spLocks noChangeArrowheads="1"/>
              </p:cNvSpPr>
              <p:nvPr/>
            </p:nvSpPr>
            <p:spPr bwMode="auto">
              <a:xfrm>
                <a:off x="2237" y="1071"/>
                <a:ext cx="1683" cy="409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所有解的集合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90574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11" y="1071"/>
                    <a:ext cx="848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marR="0" defTabSz="914400">
                      <a:buClrTx/>
                      <a:buSzTx/>
                      <a:buFontTx/>
                      <a:buNone/>
                      <a:defRPr/>
                    </a:pPr>
                    <a14:m>
                      <m:oMath xmlns:m="http://schemas.openxmlformats.org/officeDocument/2006/math"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𝑳</m:t>
                        </m:r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kumimoji="0" lang="en-US" altLang="zh-CN" sz="2800" b="1" i="1" kern="1200" cap="none" spc="0" normalizeH="0" baseline="0" noProof="0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𝑩</m:t>
                        </m:r>
                      </m:oMath>
                    </a14:m>
                    <a:r>
                      <a:rPr kumimoji="0" lang="en-US" altLang="zh-CN" sz="2800" b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a:t>=96</a:t>
                    </a:r>
                    <a:endParaRPr kumimoji="0" lang="en-US" altLang="zh-CN" sz="2800" b="1" kern="1200" cap="none" spc="0" normalizeH="0" baseline="0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790574" name="Text 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911" y="1071"/>
                    <a:ext cx="848" cy="330"/>
                  </a:xfrm>
                  <a:prstGeom prst="rect">
                    <a:avLst/>
                  </a:prstGeom>
                  <a:blipFill rotWithShape="1">
                    <a:blip r:embed="rId2"/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0575" name="Rectangle 47"/>
                <p:cNvSpPr>
                  <a:spLocks noChangeArrowheads="1"/>
                </p:cNvSpPr>
                <p:nvPr/>
              </p:nvSpPr>
              <p:spPr bwMode="auto">
                <a:xfrm>
                  <a:off x="1335" y="3022"/>
                  <a:ext cx="1497" cy="499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包括边</a:t>
                  </a:r>
                  <a14:m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的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所有解集合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90575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35" y="3022"/>
                  <a:ext cx="1497" cy="499"/>
                </a:xfrm>
                <a:prstGeom prst="rect">
                  <a:avLst/>
                </a:prstGeom>
                <a:blipFill rotWithShape="1">
                  <a:blip r:embed="rId3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0576" name="Rectangle 48"/>
                <p:cNvSpPr>
                  <a:spLocks noChangeArrowheads="1"/>
                </p:cNvSpPr>
                <p:nvPr/>
              </p:nvSpPr>
              <p:spPr bwMode="auto">
                <a:xfrm>
                  <a:off x="3693" y="3022"/>
                  <a:ext cx="1497" cy="499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不包括边</a:t>
                  </a:r>
                  <a14:m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lvl="0" algn="ctr"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的所有解集合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790576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93" y="3022"/>
                  <a:ext cx="1497" cy="499"/>
                </a:xfrm>
                <a:prstGeom prst="rect">
                  <a:avLst/>
                </a:prstGeom>
                <a:blipFill rotWithShape="1">
                  <a:blip r:embed="rId4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729" name="Line 49"/>
            <p:cNvSpPr/>
            <p:nvPr/>
          </p:nvSpPr>
          <p:spPr>
            <a:xfrm flipH="1">
              <a:off x="2151" y="2614"/>
              <a:ext cx="862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58730" name="Line 50"/>
            <p:cNvSpPr/>
            <p:nvPr/>
          </p:nvSpPr>
          <p:spPr>
            <a:xfrm>
              <a:off x="3558" y="2614"/>
              <a:ext cx="861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</p:grpSp>
      <p:graphicFrame>
        <p:nvGraphicFramePr>
          <p:cNvPr id="790582" name="Object 54"/>
          <p:cNvGraphicFramePr>
            <a:graphicFrameLocks noChangeAspect="1"/>
          </p:cNvGraphicFramePr>
          <p:nvPr/>
        </p:nvGraphicFramePr>
        <p:xfrm>
          <a:off x="6757988" y="717550"/>
          <a:ext cx="3328987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8" name="Equation" r:id="rId5" imgW="2070100" imgH="1600200" progId="Equation.DSMT4">
                  <p:embed/>
                </p:oleObj>
              </mc:Choice>
              <mc:Fallback>
                <p:oleObj name="Equation" r:id="rId5" imgW="2070100" imgH="16002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57988" y="717550"/>
                        <a:ext cx="3328987" cy="2498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 1"/>
          <p:cNvSpPr/>
          <p:nvPr/>
        </p:nvSpPr>
        <p:spPr>
          <a:xfrm>
            <a:off x="6871692" y="1124744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743900" y="1481331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871692" y="2564904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331660" y="764704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24680" y="2913548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276952" y="2915756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791628" y="2924944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203868" y="1844824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196888" y="2195676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9663836" y="2564904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0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0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0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0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90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0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0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0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90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90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90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90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21252" name="Text Box 4"/>
              <p:cNvSpPr txBox="1">
                <a:spLocks noChangeArrowheads="1"/>
              </p:cNvSpPr>
              <p:nvPr/>
            </p:nvSpPr>
            <p:spPr bwMode="auto">
              <a:xfrm>
                <a:off x="120861" y="459105"/>
                <a:ext cx="6030752" cy="600075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4572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554355" marR="0" lvl="1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计算左右子结点的代价下界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11555" lvl="2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的代价为0，所以左结点代价下界</a:t>
                </a:r>
                <a:r>
                  <a:rPr kumimoji="1" lang="zh-CN" altLang="en-US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没有直接的增加</a:t>
                </a: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，仍为96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11555" marR="0" lvl="2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我们来计算右结点的代价下界: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468755" lvl="3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如果一个解不包含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，它必包含</a:t>
                </a: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一条从4出发的边和进入结点6的边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1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468755" marR="0" lvl="3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由变换后的代价矩阵可知，具有最小代价由</a:t>
                </a:r>
                <a:r>
                  <a:rPr kumimoji="1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出发的边为</a:t>
                </a:r>
                <a14:m>
                  <m:oMath xmlns:m="http://schemas.openxmlformats.org/officeDocument/2006/math"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，代价为</a:t>
                </a:r>
                <a:r>
                  <a:rPr kumimoji="1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32</a:t>
                </a: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468755" marR="0" lvl="3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由变换后的代价矩阵可知，具有最小代价进入</a:t>
                </a:r>
                <a:r>
                  <a:rPr kumimoji="1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6</a:t>
                </a: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的边为</a:t>
                </a:r>
                <a14:m>
                  <m:oMath xmlns:m="http://schemas.openxmlformats.org/officeDocument/2006/math"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，代价为</a:t>
                </a:r>
                <a:r>
                  <a:rPr kumimoji="1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468755" marR="0" lvl="3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因此，</a:t>
                </a:r>
                <a:r>
                  <a:rPr lang="zh-CN" altLang="en-US" sz="200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不包含</a:t>
                </a:r>
                <a14:m>
                  <m:oMath xmlns:m="http://schemas.openxmlformats.org/officeDocument/2006/math">
                    <m:r>
                      <a:rPr lang="zh-CN" altLang="en-US" sz="2000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4</m:t>
                    </m:r>
                    <m:r>
                      <a:rPr lang="zh-CN" altLang="en-US" sz="2000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6</m:t>
                    </m:r>
                    <m:r>
                      <a:rPr lang="zh-CN" altLang="en-US" sz="2000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导致</a:t>
                </a:r>
                <a:r>
                  <a:rPr kumimoji="1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右结点代价</a:t>
                </a:r>
                <a:r>
                  <a:rPr kumimoji="1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下界直接增加</a:t>
                </a:r>
                <a:r>
                  <a:rPr kumimoji="1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: 96 + 32 + 0 = 128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125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861" y="459105"/>
                <a:ext cx="6030752" cy="6000750"/>
              </a:xfrm>
              <a:prstGeom prst="rect">
                <a:avLst/>
              </a:prstGeom>
              <a:blipFill rotWithShape="1">
                <a:blip r:embed="rId1"/>
                <a:stretch>
                  <a:fillRect l="-214" t="-212" r="-204" b="-21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90582" name="Object 54"/>
          <p:cNvGraphicFramePr>
            <a:graphicFrameLocks noChangeAspect="1"/>
          </p:cNvGraphicFramePr>
          <p:nvPr/>
        </p:nvGraphicFramePr>
        <p:xfrm>
          <a:off x="6799684" y="692696"/>
          <a:ext cx="2590800" cy="1944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3" name="" r:id="rId2" imgW="2070100" imgH="1600200" progId="Equation.3">
                  <p:embed/>
                </p:oleObj>
              </mc:Choice>
              <mc:Fallback>
                <p:oleObj name="" r:id="rId2" imgW="2070100" imgH="16002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99684" y="692696"/>
                        <a:ext cx="2590800" cy="19443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6557972" y="1706761"/>
            <a:ext cx="3096344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5400000">
            <a:off x="7386064" y="1814421"/>
            <a:ext cx="3096344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223620" y="3218577"/>
                <a:ext cx="412818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en-US" altLang="zh-CN" b="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12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18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32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20" y="3218577"/>
                <a:ext cx="4128186" cy="2862322"/>
              </a:xfrm>
              <a:prstGeom prst="rect">
                <a:avLst/>
              </a:prstGeom>
              <a:blipFill rotWithShape="1">
                <a:blip r:embed="rId4"/>
                <a:stretch>
                  <a:fillRect l="-15" t="-14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125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125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1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1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1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1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1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1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21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1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21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2" grpId="0" animBg="1" build="allAtOnce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22276" name="Text Box 4"/>
              <p:cNvSpPr txBox="1">
                <a:spLocks noChangeArrowheads="1"/>
              </p:cNvSpPr>
              <p:nvPr/>
            </p:nvSpPr>
            <p:spPr bwMode="auto">
              <a:xfrm>
                <a:off x="174625" y="1052513"/>
                <a:ext cx="9825038" cy="10392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4572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1" eaLnBrk="1" hangingPunct="1">
                  <a:lnSpc>
                    <a:spcPct val="11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</a:t>
                </a:r>
                <a14:m>
                  <m:oMath xmlns:m="http://schemas.openxmlformats.org/officeDocument/2006/math">
                    <m:r>
                      <a:rPr kumimoji="0" lang="en-US" altLang="zh-CN" sz="28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𝟒</m:t>
                    </m:r>
                    <m:r>
                      <a:rPr kumimoji="0" lang="en-US" altLang="zh-CN" sz="28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8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𝟔</m:t>
                    </m:r>
                    <m:r>
                      <a:rPr kumimoji="0" lang="en-US" altLang="zh-CN" sz="28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划分后，仅考虑代价下界的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直接增加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，目前的树为：</a:t>
                </a: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227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625" y="1052513"/>
                <a:ext cx="9825038" cy="1039259"/>
              </a:xfrm>
              <a:prstGeom prst="rect">
                <a:avLst/>
              </a:prstGeom>
              <a:blipFill rotWithShape="1">
                <a:blip r:embed="rId1"/>
                <a:stretch>
                  <a:fillRect t="-31" r="3" b="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2298" name="Group 26"/>
          <p:cNvGrpSpPr/>
          <p:nvPr/>
        </p:nvGrpSpPr>
        <p:grpSpPr>
          <a:xfrm>
            <a:off x="1671638" y="1916113"/>
            <a:ext cx="6775451" cy="2665412"/>
            <a:chOff x="1053" y="1207"/>
            <a:chExt cx="4268" cy="1679"/>
          </a:xfrm>
        </p:grpSpPr>
        <p:sp>
          <p:nvSpPr>
            <p:cNvPr id="822279" name="Rectangle 7"/>
            <p:cNvSpPr>
              <a:spLocks noChangeArrowheads="1"/>
            </p:cNvSpPr>
            <p:nvPr/>
          </p:nvSpPr>
          <p:spPr bwMode="auto">
            <a:xfrm>
              <a:off x="2424" y="1570"/>
              <a:ext cx="1674" cy="409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所有解的集合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228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913" y="1207"/>
                  <a:ext cx="848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kumimoji="0" lang="en-US" altLang="zh-CN" sz="2800" b="1" kern="1200" cap="none" spc="0" normalizeH="0" baseline="0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=96</a:t>
                  </a:r>
                  <a:endParaRPr kumimoji="0" lang="en-US" altLang="zh-CN" sz="28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2280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13" y="1207"/>
                  <a:ext cx="848" cy="330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2281" name="Rectangle 9"/>
                <p:cNvSpPr>
                  <a:spLocks noChangeArrowheads="1"/>
                </p:cNvSpPr>
                <p:nvPr/>
              </p:nvSpPr>
              <p:spPr bwMode="auto">
                <a:xfrm>
                  <a:off x="1290" y="2387"/>
                  <a:ext cx="1494" cy="499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包括边</a:t>
                  </a:r>
                  <a14:m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的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所有解集合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2281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90" y="2387"/>
                  <a:ext cx="1494" cy="499"/>
                </a:xfrm>
                <a:prstGeom prst="rect">
                  <a:avLst/>
                </a:prstGeom>
                <a:blipFill rotWithShape="1">
                  <a:blip r:embed="rId3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2282" name="Rectangle 10"/>
                <p:cNvSpPr>
                  <a:spLocks noChangeArrowheads="1"/>
                </p:cNvSpPr>
                <p:nvPr/>
              </p:nvSpPr>
              <p:spPr bwMode="auto">
                <a:xfrm>
                  <a:off x="3649" y="2387"/>
                  <a:ext cx="1496" cy="499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不包括边</a:t>
                  </a:r>
                  <a14:m>
                    <m:oMath xmlns:m="http://schemas.openxmlformats.org/officeDocument/2006/math"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lang="en-US" altLang="zh-CN" sz="24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lvl="0" algn="ctr"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的所有解集合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2282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49" y="2387"/>
                  <a:ext cx="1496" cy="499"/>
                </a:xfrm>
                <a:prstGeom prst="rect">
                  <a:avLst/>
                </a:prstGeom>
                <a:blipFill rotWithShape="1">
                  <a:blip r:embed="rId4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823" name="Line 11"/>
            <p:cNvSpPr/>
            <p:nvPr/>
          </p:nvSpPr>
          <p:spPr>
            <a:xfrm flipH="1">
              <a:off x="2106" y="1979"/>
              <a:ext cx="862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62824" name="Line 12"/>
            <p:cNvSpPr/>
            <p:nvPr/>
          </p:nvSpPr>
          <p:spPr>
            <a:xfrm>
              <a:off x="3513" y="1979"/>
              <a:ext cx="861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228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053" y="2069"/>
                  <a:ext cx="897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kumimoji="0" lang="en-US" altLang="zh-CN" sz="2800" b="1" kern="1200" cap="none" spc="0" normalizeH="0" baseline="0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=96</a:t>
                  </a:r>
                  <a:endParaRPr kumimoji="0" lang="en-US" altLang="zh-CN" sz="28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2285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3" y="2069"/>
                  <a:ext cx="897" cy="330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228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311" y="2024"/>
                  <a:ext cx="1010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  <m:r>
                        <a:rPr lang="en-US" altLang="zh-CN" sz="28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r>
                    <a:rPr kumimoji="0" lang="en-US" altLang="zh-CN" sz="2800" b="1" kern="1200" cap="none" spc="0" normalizeH="0" baseline="0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=128</a:t>
                  </a:r>
                  <a:endParaRPr kumimoji="0" lang="en-US" altLang="zh-CN" sz="28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2286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11" y="2024"/>
                  <a:ext cx="1010" cy="330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2299" name="Group 27"/>
          <p:cNvGrpSpPr/>
          <p:nvPr/>
        </p:nvGrpSpPr>
        <p:grpSpPr>
          <a:xfrm>
            <a:off x="1687513" y="4581525"/>
            <a:ext cx="6840537" cy="1584325"/>
            <a:chOff x="1063" y="2886"/>
            <a:chExt cx="4309" cy="998"/>
          </a:xfrm>
        </p:grpSpPr>
        <p:grpSp>
          <p:nvGrpSpPr>
            <p:cNvPr id="162828" name="Group 19"/>
            <p:cNvGrpSpPr/>
            <p:nvPr/>
          </p:nvGrpSpPr>
          <p:grpSpPr>
            <a:xfrm>
              <a:off x="1063" y="2886"/>
              <a:ext cx="1905" cy="998"/>
              <a:chOff x="1063" y="2886"/>
              <a:chExt cx="1905" cy="998"/>
            </a:xfrm>
          </p:grpSpPr>
          <p:sp>
            <p:nvSpPr>
              <p:cNvPr id="162829" name="Line 16"/>
              <p:cNvSpPr/>
              <p:nvPr/>
            </p:nvSpPr>
            <p:spPr>
              <a:xfrm flipH="1">
                <a:off x="1063" y="2886"/>
                <a:ext cx="680" cy="998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62830" name="Line 17"/>
              <p:cNvSpPr/>
              <p:nvPr/>
            </p:nvSpPr>
            <p:spPr>
              <a:xfrm>
                <a:off x="2424" y="2886"/>
                <a:ext cx="544" cy="998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62831" name="Line 18"/>
              <p:cNvSpPr/>
              <p:nvPr/>
            </p:nvSpPr>
            <p:spPr>
              <a:xfrm>
                <a:off x="1063" y="3884"/>
                <a:ext cx="1905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grpSp>
          <p:nvGrpSpPr>
            <p:cNvPr id="162832" name="Group 20"/>
            <p:cNvGrpSpPr/>
            <p:nvPr/>
          </p:nvGrpSpPr>
          <p:grpSpPr>
            <a:xfrm>
              <a:off x="3467" y="2886"/>
              <a:ext cx="1905" cy="998"/>
              <a:chOff x="1063" y="2886"/>
              <a:chExt cx="1905" cy="998"/>
            </a:xfrm>
          </p:grpSpPr>
          <p:sp>
            <p:nvSpPr>
              <p:cNvPr id="162833" name="Line 21"/>
              <p:cNvSpPr/>
              <p:nvPr/>
            </p:nvSpPr>
            <p:spPr>
              <a:xfrm flipH="1">
                <a:off x="1063" y="2886"/>
                <a:ext cx="680" cy="998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62834" name="Line 22"/>
              <p:cNvSpPr/>
              <p:nvPr/>
            </p:nvSpPr>
            <p:spPr>
              <a:xfrm>
                <a:off x="2424" y="2886"/>
                <a:ext cx="544" cy="998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62835" name="Line 23"/>
              <p:cNvSpPr/>
              <p:nvPr/>
            </p:nvSpPr>
            <p:spPr>
              <a:xfrm>
                <a:off x="1063" y="3884"/>
                <a:ext cx="1905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sp>
          <p:nvSpPr>
            <p:cNvPr id="822296" name="Text Box 24"/>
            <p:cNvSpPr txBox="1">
              <a:spLocks noChangeArrowheads="1"/>
            </p:cNvSpPr>
            <p:nvPr/>
          </p:nvSpPr>
          <p:spPr bwMode="auto">
            <a:xfrm>
              <a:off x="1643" y="3153"/>
              <a:ext cx="798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sz="2800" b="1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左子树</a:t>
              </a:r>
              <a:endParaRPr kumimoji="0" lang="zh-CN" altLang="en-US" sz="2800" b="1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22297" name="Text Box 25"/>
            <p:cNvSpPr txBox="1">
              <a:spLocks noChangeArrowheads="1"/>
            </p:cNvSpPr>
            <p:nvPr/>
          </p:nvSpPr>
          <p:spPr bwMode="auto">
            <a:xfrm>
              <a:off x="4098" y="3153"/>
              <a:ext cx="798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sz="2800" b="1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右子树</a:t>
              </a:r>
              <a:endParaRPr kumimoji="0" lang="zh-CN" altLang="en-US" sz="2800" b="1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23300" name="Text Box 4"/>
              <p:cNvSpPr txBox="1">
                <a:spLocks noChangeArrowheads="1"/>
              </p:cNvSpPr>
              <p:nvPr/>
            </p:nvSpPr>
            <p:spPr bwMode="auto">
              <a:xfrm>
                <a:off x="30932" y="679383"/>
                <a:ext cx="10225135" cy="243457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4572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1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构造左子树根对应的代价矩阵</a:t>
                </a:r>
                <a:r>
                  <a:rPr kumimoji="1" lang="en-US" altLang="zh-CN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1" lang="en-US" altLang="zh-CN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11555" marR="0" lvl="2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左子结点为包括边</a:t>
                </a:r>
                <a14:m>
                  <m:oMath xmlns:m="http://schemas.openxmlformats.org/officeDocument/2006/math"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的所有解集合，所以矩阵的第</a:t>
                </a:r>
                <a:r>
                  <a:rPr kumimoji="1" lang="en-US" altLang="zh-CN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行和第</a:t>
                </a:r>
                <a:r>
                  <a:rPr kumimoji="1" lang="en-US" altLang="zh-CN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6</a:t>
                </a:r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列应该被删除。</a:t>
                </a:r>
                <a:endParaRPr kumimoji="1" lang="zh-CN" altLang="en-US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11555" lvl="2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由于边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被使用，边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不能再使用，所以代价矩阵的元素</a:t>
                </a:r>
                <a14:m>
                  <m:oMath xmlns:m="http://schemas.openxmlformats.org/officeDocument/2006/math"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kumimoji="1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en-US" altLang="zh-CN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1" lang="en-US" altLang="zh-C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应该设置为</a:t>
                </a:r>
                <a14:m>
                  <m:oMath xmlns:m="http://schemas.openxmlformats.org/officeDocument/2006/math">
                    <m:r>
                      <a:rPr kumimoji="1" lang="zh-CN" altLang="en-US" sz="20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</m:t>
                    </m:r>
                  </m:oMath>
                </a14:m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kumimoji="1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1011555" marR="0" lvl="2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0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结果矩阵如下</a:t>
                </a:r>
                <a:endParaRPr kumimoji="1" lang="zh-CN" altLang="en-US" sz="20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823300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932" y="679383"/>
                <a:ext cx="10225135" cy="2434577"/>
              </a:xfrm>
              <a:prstGeom prst="rect">
                <a:avLst/>
              </a:prstGeom>
              <a:blipFill rotWithShape="1">
                <a:blip r:embed="rId1"/>
                <a:stretch>
                  <a:fillRect l="-141" t="-597" r="-135" b="-3733"/>
                </a:stretch>
              </a:blipFill>
              <a:ln w="28575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4868" name="Object 6"/>
          <p:cNvGraphicFramePr>
            <a:graphicFrameLocks noChangeAspect="1"/>
          </p:cNvGraphicFramePr>
          <p:nvPr/>
        </p:nvGraphicFramePr>
        <p:xfrm>
          <a:off x="2713072" y="3711654"/>
          <a:ext cx="4518660" cy="301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3" name="" r:id="rId2" imgW="2070100" imgH="1600200" progId="Equation.3">
                  <p:embed/>
                </p:oleObj>
              </mc:Choice>
              <mc:Fallback>
                <p:oleObj name="" r:id="rId2" imgW="2070100" imgH="16002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13072" y="3711654"/>
                        <a:ext cx="4518660" cy="3018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4869" name="Text Box 7"/>
              <p:cNvSpPr txBox="1"/>
              <p:nvPr/>
            </p:nvSpPr>
            <p:spPr>
              <a:xfrm>
                <a:off x="2276192" y="3312239"/>
                <a:ext cx="4799965" cy="5219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 3     4     5      6    7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4869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192" y="3312239"/>
                <a:ext cx="479996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7" t="-15" r="7" b="1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3304" name="Text Box 8"/>
              <p:cNvSpPr txBox="1">
                <a:spLocks noChangeArrowheads="1"/>
              </p:cNvSpPr>
              <p:nvPr/>
            </p:nvSpPr>
            <p:spPr bwMode="auto">
              <a:xfrm>
                <a:off x="2019017" y="3711654"/>
                <a:ext cx="803910" cy="3107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2330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9017" y="3711654"/>
                <a:ext cx="803910" cy="3107055"/>
              </a:xfrm>
              <a:prstGeom prst="rect">
                <a:avLst/>
              </a:prstGeom>
              <a:blipFill rotWithShape="1">
                <a:blip r:embed="rId5"/>
                <a:stretch>
                  <a:fillRect l="-44" t="-3" r="44" b="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871" name="Rectangle 9"/>
          <p:cNvSpPr/>
          <p:nvPr/>
        </p:nvSpPr>
        <p:spPr>
          <a:xfrm>
            <a:off x="6102067" y="3711654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64872" name="Rectangle 10"/>
          <p:cNvSpPr/>
          <p:nvPr/>
        </p:nvSpPr>
        <p:spPr>
          <a:xfrm>
            <a:off x="2713072" y="5030549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70777" y="5904944"/>
            <a:ext cx="576580" cy="359410"/>
            <a:chOff x="13203" y="7333"/>
            <a:chExt cx="908" cy="566"/>
          </a:xfrm>
        </p:grpSpPr>
        <p:sp>
          <p:nvSpPr>
            <p:cNvPr id="4" name="矩形 3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2" name="对象 1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44" name="" r:id="rId6" imgW="396240" imgH="214630" progId="Equation.KSEE3">
                    <p:embed/>
                  </p:oleObj>
                </mc:Choice>
                <mc:Fallback>
                  <p:oleObj name="" r:id="rId6" imgW="396240" imgH="214630" progId="Equation.KSEE3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文本框 5"/>
          <p:cNvSpPr txBox="1"/>
          <p:nvPr/>
        </p:nvSpPr>
        <p:spPr>
          <a:xfrm>
            <a:off x="-41076" y="-158115"/>
            <a:ext cx="10297144" cy="8713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递归地构造左右子树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3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3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3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3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1" grpId="0" bldLvl="0" animBg="1"/>
      <p:bldP spid="164871" grpId="1" animBg="1"/>
      <p:bldP spid="164872" grpId="0" bldLvl="0" animBg="1"/>
      <p:bldP spid="16487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5305" y="622300"/>
            <a:ext cx="9237980" cy="145605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问题的定义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R="0" lvl="1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输入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个编号小方块的魔方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92228" name="Rectangle 4"/>
          <p:cNvSpPr>
            <a:spLocks noChangeArrowheads="1"/>
          </p:cNvSpPr>
          <p:nvPr/>
        </p:nvSpPr>
        <p:spPr bwMode="auto">
          <a:xfrm>
            <a:off x="3382658" y="82550"/>
            <a:ext cx="357566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8-Puzzle问题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3972" name="Group 26"/>
          <p:cNvGrpSpPr/>
          <p:nvPr/>
        </p:nvGrpSpPr>
        <p:grpSpPr>
          <a:xfrm>
            <a:off x="3559175" y="2205038"/>
            <a:ext cx="1728788" cy="1731962"/>
            <a:chOff x="2605" y="2387"/>
            <a:chExt cx="1089" cy="1091"/>
          </a:xfrm>
        </p:grpSpPr>
        <p:grpSp>
          <p:nvGrpSpPr>
            <p:cNvPr id="83973" name="Group 16"/>
            <p:cNvGrpSpPr/>
            <p:nvPr/>
          </p:nvGrpSpPr>
          <p:grpSpPr>
            <a:xfrm>
              <a:off x="2605" y="2387"/>
              <a:ext cx="1089" cy="1088"/>
              <a:chOff x="2378" y="1616"/>
              <a:chExt cx="1089" cy="1088"/>
            </a:xfrm>
          </p:grpSpPr>
          <p:sp>
            <p:nvSpPr>
              <p:cNvPr id="83974" name="Rectangle 10"/>
              <p:cNvSpPr/>
              <p:nvPr/>
            </p:nvSpPr>
            <p:spPr>
              <a:xfrm>
                <a:off x="2378" y="1616"/>
                <a:ext cx="1089" cy="1088"/>
              </a:xfrm>
              <a:prstGeom prst="rect">
                <a:avLst/>
              </a:prstGeom>
              <a:solidFill>
                <a:schemeClr val="accent1"/>
              </a:solidFill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 dirty="0"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975" name="Line 11"/>
              <p:cNvSpPr/>
              <p:nvPr/>
            </p:nvSpPr>
            <p:spPr>
              <a:xfrm>
                <a:off x="2378" y="1979"/>
                <a:ext cx="108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83976" name="Line 12"/>
              <p:cNvSpPr/>
              <p:nvPr/>
            </p:nvSpPr>
            <p:spPr>
              <a:xfrm>
                <a:off x="2378" y="2341"/>
                <a:ext cx="108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83977" name="Line 13"/>
              <p:cNvSpPr/>
              <p:nvPr/>
            </p:nvSpPr>
            <p:spPr>
              <a:xfrm>
                <a:off x="2741" y="1616"/>
                <a:ext cx="0" cy="108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83978" name="Line 14"/>
              <p:cNvSpPr/>
              <p:nvPr/>
            </p:nvSpPr>
            <p:spPr>
              <a:xfrm>
                <a:off x="3104" y="1616"/>
                <a:ext cx="0" cy="108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sp>
          <p:nvSpPr>
            <p:cNvPr id="692241" name="Text Box 17"/>
            <p:cNvSpPr txBox="1">
              <a:spLocks noChangeArrowheads="1"/>
            </p:cNvSpPr>
            <p:nvPr/>
          </p:nvSpPr>
          <p:spPr bwMode="auto">
            <a:xfrm>
              <a:off x="2650" y="2387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42" name="Text Box 18"/>
            <p:cNvSpPr txBox="1">
              <a:spLocks noChangeArrowheads="1"/>
            </p:cNvSpPr>
            <p:nvPr/>
          </p:nvSpPr>
          <p:spPr bwMode="auto">
            <a:xfrm>
              <a:off x="3041" y="2387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43" name="Text Box 19"/>
            <p:cNvSpPr txBox="1">
              <a:spLocks noChangeArrowheads="1"/>
            </p:cNvSpPr>
            <p:nvPr/>
          </p:nvSpPr>
          <p:spPr bwMode="auto">
            <a:xfrm>
              <a:off x="2650" y="274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44" name="Text Box 20"/>
            <p:cNvSpPr txBox="1">
              <a:spLocks noChangeArrowheads="1"/>
            </p:cNvSpPr>
            <p:nvPr/>
          </p:nvSpPr>
          <p:spPr bwMode="auto">
            <a:xfrm>
              <a:off x="3041" y="275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45" name="Text Box 21"/>
            <p:cNvSpPr txBox="1">
              <a:spLocks noChangeArrowheads="1"/>
            </p:cNvSpPr>
            <p:nvPr/>
          </p:nvSpPr>
          <p:spPr bwMode="auto">
            <a:xfrm>
              <a:off x="3376" y="275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46" name="Text Box 22"/>
            <p:cNvSpPr txBox="1">
              <a:spLocks noChangeArrowheads="1"/>
            </p:cNvSpPr>
            <p:nvPr/>
          </p:nvSpPr>
          <p:spPr bwMode="auto">
            <a:xfrm>
              <a:off x="3376" y="311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47" name="Text Box 23"/>
            <p:cNvSpPr txBox="1">
              <a:spLocks noChangeArrowheads="1"/>
            </p:cNvSpPr>
            <p:nvPr/>
          </p:nvSpPr>
          <p:spPr bwMode="auto">
            <a:xfrm>
              <a:off x="3059" y="3113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48" name="Text Box 24"/>
            <p:cNvSpPr txBox="1">
              <a:spLocks noChangeArrowheads="1"/>
            </p:cNvSpPr>
            <p:nvPr/>
          </p:nvSpPr>
          <p:spPr bwMode="auto">
            <a:xfrm>
              <a:off x="2650" y="311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92266" name="Text Box 42"/>
          <p:cNvSpPr txBox="1">
            <a:spLocks noChangeArrowheads="1"/>
          </p:cNvSpPr>
          <p:nvPr/>
        </p:nvSpPr>
        <p:spPr bwMode="auto">
          <a:xfrm>
            <a:off x="560388" y="4118610"/>
            <a:ext cx="9429750" cy="656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2950" marR="0" lvl="1" indent="-28575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输出:  移动系列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经过这些移动，魔方达如下状态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92268" name="Group 44"/>
          <p:cNvGrpSpPr/>
          <p:nvPr/>
        </p:nvGrpSpPr>
        <p:grpSpPr>
          <a:xfrm>
            <a:off x="3559175" y="5080000"/>
            <a:ext cx="1728788" cy="1731963"/>
            <a:chOff x="2242" y="2974"/>
            <a:chExt cx="1089" cy="1091"/>
          </a:xfrm>
        </p:grpSpPr>
        <p:grpSp>
          <p:nvGrpSpPr>
            <p:cNvPr id="83989" name="Group 28"/>
            <p:cNvGrpSpPr/>
            <p:nvPr/>
          </p:nvGrpSpPr>
          <p:grpSpPr>
            <a:xfrm>
              <a:off x="2242" y="2974"/>
              <a:ext cx="1089" cy="1088"/>
              <a:chOff x="2378" y="1616"/>
              <a:chExt cx="1089" cy="1088"/>
            </a:xfrm>
          </p:grpSpPr>
          <p:sp>
            <p:nvSpPr>
              <p:cNvPr id="83990" name="Rectangle 29"/>
              <p:cNvSpPr/>
              <p:nvPr/>
            </p:nvSpPr>
            <p:spPr>
              <a:xfrm>
                <a:off x="2378" y="1616"/>
                <a:ext cx="1089" cy="1088"/>
              </a:xfrm>
              <a:prstGeom prst="rect">
                <a:avLst/>
              </a:prstGeom>
              <a:solidFill>
                <a:schemeClr val="accent1"/>
              </a:solidFill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 dirty="0"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3991" name="Line 30"/>
              <p:cNvSpPr/>
              <p:nvPr/>
            </p:nvSpPr>
            <p:spPr>
              <a:xfrm>
                <a:off x="2378" y="1979"/>
                <a:ext cx="108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83992" name="Line 31"/>
              <p:cNvSpPr/>
              <p:nvPr/>
            </p:nvSpPr>
            <p:spPr>
              <a:xfrm>
                <a:off x="2378" y="2341"/>
                <a:ext cx="108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83993" name="Line 32"/>
              <p:cNvSpPr/>
              <p:nvPr/>
            </p:nvSpPr>
            <p:spPr>
              <a:xfrm>
                <a:off x="2741" y="1616"/>
                <a:ext cx="0" cy="108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83994" name="Line 33"/>
              <p:cNvSpPr/>
              <p:nvPr/>
            </p:nvSpPr>
            <p:spPr>
              <a:xfrm>
                <a:off x="3104" y="1616"/>
                <a:ext cx="0" cy="108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sp>
          <p:nvSpPr>
            <p:cNvPr id="692258" name="Text Box 34"/>
            <p:cNvSpPr txBox="1">
              <a:spLocks noChangeArrowheads="1"/>
            </p:cNvSpPr>
            <p:nvPr/>
          </p:nvSpPr>
          <p:spPr bwMode="auto">
            <a:xfrm>
              <a:off x="2287" y="297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59" name="Text Box 35"/>
            <p:cNvSpPr txBox="1">
              <a:spLocks noChangeArrowheads="1"/>
            </p:cNvSpPr>
            <p:nvPr/>
          </p:nvSpPr>
          <p:spPr bwMode="auto">
            <a:xfrm>
              <a:off x="2678" y="2974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60" name="Text Box 36"/>
            <p:cNvSpPr txBox="1">
              <a:spLocks noChangeArrowheads="1"/>
            </p:cNvSpPr>
            <p:nvPr/>
          </p:nvSpPr>
          <p:spPr bwMode="auto">
            <a:xfrm>
              <a:off x="2287" y="3335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62" name="Text Box 38"/>
            <p:cNvSpPr txBox="1">
              <a:spLocks noChangeArrowheads="1"/>
            </p:cNvSpPr>
            <p:nvPr/>
          </p:nvSpPr>
          <p:spPr bwMode="auto">
            <a:xfrm>
              <a:off x="3013" y="3337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63" name="Text Box 39"/>
            <p:cNvSpPr txBox="1">
              <a:spLocks noChangeArrowheads="1"/>
            </p:cNvSpPr>
            <p:nvPr/>
          </p:nvSpPr>
          <p:spPr bwMode="auto">
            <a:xfrm>
              <a:off x="3013" y="3697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64" name="Text Box 40"/>
            <p:cNvSpPr txBox="1">
              <a:spLocks noChangeArrowheads="1"/>
            </p:cNvSpPr>
            <p:nvPr/>
          </p:nvSpPr>
          <p:spPr bwMode="auto">
            <a:xfrm>
              <a:off x="2696" y="370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65" name="Text Box 41"/>
            <p:cNvSpPr txBox="1">
              <a:spLocks noChangeArrowheads="1"/>
            </p:cNvSpPr>
            <p:nvPr/>
          </p:nvSpPr>
          <p:spPr bwMode="auto">
            <a:xfrm>
              <a:off x="2287" y="3697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92267" name="Text Box 43"/>
            <p:cNvSpPr txBox="1">
              <a:spLocks noChangeArrowheads="1"/>
            </p:cNvSpPr>
            <p:nvPr/>
          </p:nvSpPr>
          <p:spPr bwMode="auto">
            <a:xfrm>
              <a:off x="3013" y="297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2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2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2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2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66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4" name="Text Box 4"/>
          <p:cNvSpPr txBox="1">
            <a:spLocks noChangeArrowheads="1"/>
          </p:cNvSpPr>
          <p:nvPr/>
        </p:nvSpPr>
        <p:spPr bwMode="auto">
          <a:xfrm>
            <a:off x="103505" y="636761"/>
            <a:ext cx="10183495" cy="279223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1" indent="-457200" algn="l" defTabSz="914400" rtl="0" eaLnBrk="1" fontAlgn="base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使用（</a:t>
            </a:r>
            <a:r>
              <a:rPr kumimoji="1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4,6</a:t>
            </a:r>
            <a:r>
              <a:rPr kumimoji="1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）划分后，左子树根的代价下界没有直接增加，但带来了</a:t>
            </a:r>
            <a:r>
              <a:rPr kumimoji="1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间接的增加</a:t>
            </a:r>
            <a:endParaRPr kumimoji="1" lang="zh-CN" altLang="en-US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9795" marR="0" lvl="2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矩阵的第5行不包含0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899795" marR="0" lvl="2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第5行元素减3</a:t>
            </a:r>
            <a:r>
              <a:rPr kumimoji="1" lang="zh-CN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左子树根代价下界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间接增加了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为: </a:t>
            </a:r>
            <a:r>
              <a:rPr kumimoji="1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96 + 3 = 99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899795" marR="0" lvl="2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zh-CN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结果矩阵如下</a:t>
            </a:r>
            <a:endParaRPr kumimoji="1" lang="en-US" altLang="zh-CN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164868" name="Object 6"/>
          <p:cNvGraphicFramePr>
            <a:graphicFrameLocks noChangeAspect="1"/>
          </p:cNvGraphicFramePr>
          <p:nvPr/>
        </p:nvGraphicFramePr>
        <p:xfrm>
          <a:off x="2609681" y="3756407"/>
          <a:ext cx="4518660" cy="3018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7" name="" r:id="rId1" imgW="2070100" imgH="1600200" progId="Equation.3">
                  <p:embed/>
                </p:oleObj>
              </mc:Choice>
              <mc:Fallback>
                <p:oleObj name="" r:id="rId1" imgW="2070100" imgH="16002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09681" y="3756407"/>
                        <a:ext cx="4518660" cy="30187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4869" name="Text Box 7"/>
              <p:cNvSpPr txBox="1"/>
              <p:nvPr/>
            </p:nvSpPr>
            <p:spPr>
              <a:xfrm>
                <a:off x="2172801" y="3356992"/>
                <a:ext cx="4799965" cy="5219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 3     4     5      6    7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4869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01" y="3356992"/>
                <a:ext cx="4799965" cy="521970"/>
              </a:xfrm>
              <a:prstGeom prst="rect">
                <a:avLst/>
              </a:prstGeom>
              <a:blipFill rotWithShape="1">
                <a:blip r:embed="rId3"/>
                <a:stretch>
                  <a:fillRect l="-10" t="-73" r="10" b="7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3304" name="Text Box 8"/>
              <p:cNvSpPr txBox="1">
                <a:spLocks noChangeArrowheads="1"/>
              </p:cNvSpPr>
              <p:nvPr/>
            </p:nvSpPr>
            <p:spPr bwMode="auto">
              <a:xfrm>
                <a:off x="1915626" y="3756407"/>
                <a:ext cx="803910" cy="3107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82330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5626" y="3756407"/>
                <a:ext cx="803910" cy="3107055"/>
              </a:xfrm>
              <a:prstGeom prst="rect">
                <a:avLst/>
              </a:prstGeom>
              <a:blipFill rotWithShape="1">
                <a:blip r:embed="rId4"/>
                <a:stretch>
                  <a:fillRect l="-58" t="-12" r="58" b="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871" name="Rectangle 9"/>
          <p:cNvSpPr/>
          <p:nvPr/>
        </p:nvSpPr>
        <p:spPr>
          <a:xfrm>
            <a:off x="5998676" y="3756407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64872" name="Rectangle 10"/>
          <p:cNvSpPr/>
          <p:nvPr/>
        </p:nvSpPr>
        <p:spPr>
          <a:xfrm>
            <a:off x="2609681" y="5075302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80721" y="5949697"/>
            <a:ext cx="576580" cy="359410"/>
            <a:chOff x="13203" y="7333"/>
            <a:chExt cx="908" cy="566"/>
          </a:xfrm>
        </p:grpSpPr>
        <p:sp>
          <p:nvSpPr>
            <p:cNvPr id="4" name="矩形 3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2" name="对象 1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28" name="" r:id="rId5" imgW="396240" imgH="214630" progId="Equation.KSEE3">
                    <p:embed/>
                  </p:oleObj>
                </mc:Choice>
                <mc:Fallback>
                  <p:oleObj name="" r:id="rId5" imgW="396240" imgH="214630" progId="Equation.KSEE3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" name="直接箭头连接符 6"/>
          <p:cNvCxnSpPr/>
          <p:nvPr/>
        </p:nvCxnSpPr>
        <p:spPr>
          <a:xfrm flipH="1">
            <a:off x="7128341" y="5663312"/>
            <a:ext cx="466725" cy="0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595066" y="5479162"/>
            <a:ext cx="572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defTabSz="914400">
              <a:buClrTx/>
              <a:buSzTx/>
              <a:buFontTx/>
              <a:buChar char="-"/>
              <a:defRPr/>
            </a:pPr>
            <a:r>
              <a:rPr lang="en-US" altLang="zh-CN" b="1" i="1" noProof="0" dirty="0">
                <a:solidFill>
                  <a:srgbClr val="FF0000"/>
                </a:solidFill>
                <a:effectLst/>
                <a:sym typeface="+mn-ea"/>
              </a:rPr>
              <a:t> 3</a:t>
            </a:r>
            <a:endParaRPr lang="en-US" altLang="zh-CN" b="1" i="1" noProof="0" dirty="0">
              <a:solidFill>
                <a:srgbClr val="FF0000"/>
              </a:solidFill>
              <a:effectLst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700486" y="5499482"/>
            <a:ext cx="472440" cy="359410"/>
            <a:chOff x="14697" y="5232"/>
            <a:chExt cx="744" cy="566"/>
          </a:xfrm>
        </p:grpSpPr>
        <p:sp>
          <p:nvSpPr>
            <p:cNvPr id="20" name="矩形 19"/>
            <p:cNvSpPr/>
            <p:nvPr/>
          </p:nvSpPr>
          <p:spPr>
            <a:xfrm>
              <a:off x="14697" y="5232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11" name="对象 10"/>
            <p:cNvGraphicFramePr/>
            <p:nvPr/>
          </p:nvGraphicFramePr>
          <p:xfrm>
            <a:off x="14903" y="5296"/>
            <a:ext cx="539" cy="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29" name="" r:id="rId7" imgW="250190" imgH="262255" progId="Equation.KSEE3">
                    <p:embed/>
                  </p:oleObj>
                </mc:Choice>
                <mc:Fallback>
                  <p:oleObj name="" r:id="rId7" imgW="250190" imgH="262255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903" y="5296"/>
                          <a:ext cx="539" cy="4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/>
          <p:cNvGrpSpPr/>
          <p:nvPr/>
        </p:nvGrpSpPr>
        <p:grpSpPr>
          <a:xfrm>
            <a:off x="3344376" y="5496942"/>
            <a:ext cx="472440" cy="359410"/>
            <a:chOff x="14415" y="6444"/>
            <a:chExt cx="744" cy="566"/>
          </a:xfrm>
        </p:grpSpPr>
        <p:sp>
          <p:nvSpPr>
            <p:cNvPr id="23" name="矩形 22"/>
            <p:cNvSpPr/>
            <p:nvPr/>
          </p:nvSpPr>
          <p:spPr>
            <a:xfrm>
              <a:off x="14415" y="6444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24" name="对象 23"/>
            <p:cNvGraphicFramePr/>
            <p:nvPr/>
          </p:nvGraphicFramePr>
          <p:xfrm>
            <a:off x="14590" y="6512"/>
            <a:ext cx="456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30" name="" r:id="rId9" imgW="177165" imgH="177165" progId="Equation.KSEE3">
                    <p:embed/>
                  </p:oleObj>
                </mc:Choice>
                <mc:Fallback>
                  <p:oleObj name="" r:id="rId9" imgW="177165" imgH="177165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4590" y="6512"/>
                          <a:ext cx="456" cy="4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/>
          <p:cNvGrpSpPr/>
          <p:nvPr/>
        </p:nvGrpSpPr>
        <p:grpSpPr>
          <a:xfrm>
            <a:off x="3963501" y="5499482"/>
            <a:ext cx="472440" cy="359410"/>
            <a:chOff x="14415" y="7552"/>
            <a:chExt cx="744" cy="566"/>
          </a:xfrm>
        </p:grpSpPr>
        <p:sp>
          <p:nvSpPr>
            <p:cNvPr id="26" name="矩形 25"/>
            <p:cNvSpPr/>
            <p:nvPr/>
          </p:nvSpPr>
          <p:spPr>
            <a:xfrm>
              <a:off x="14415" y="7552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27" name="对象 26"/>
            <p:cNvGraphicFramePr/>
            <p:nvPr/>
          </p:nvGraphicFramePr>
          <p:xfrm>
            <a:off x="14572" y="7620"/>
            <a:ext cx="492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31" name="" r:id="rId11" imgW="190500" imgH="177165" progId="Equation.KSEE3">
                    <p:embed/>
                  </p:oleObj>
                </mc:Choice>
                <mc:Fallback>
                  <p:oleObj name="" r:id="rId11" imgW="190500" imgH="177165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4572" y="7620"/>
                          <a:ext cx="492" cy="4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/>
          <p:cNvGrpSpPr/>
          <p:nvPr/>
        </p:nvGrpSpPr>
        <p:grpSpPr>
          <a:xfrm>
            <a:off x="4613106" y="5505832"/>
            <a:ext cx="472440" cy="359410"/>
            <a:chOff x="14301" y="8791"/>
            <a:chExt cx="744" cy="566"/>
          </a:xfrm>
        </p:grpSpPr>
        <p:sp>
          <p:nvSpPr>
            <p:cNvPr id="29" name="矩形 28"/>
            <p:cNvSpPr/>
            <p:nvPr/>
          </p:nvSpPr>
          <p:spPr>
            <a:xfrm>
              <a:off x="14301" y="8791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30" name="对象 29"/>
            <p:cNvGraphicFramePr/>
            <p:nvPr/>
          </p:nvGraphicFramePr>
          <p:xfrm>
            <a:off x="14540" y="8874"/>
            <a:ext cx="328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32" name="" r:id="rId13" imgW="127000" imgH="165100" progId="Equation.KSEE3">
                    <p:embed/>
                  </p:oleObj>
                </mc:Choice>
                <mc:Fallback>
                  <p:oleObj name="" r:id="rId13" imgW="127000" imgH="165100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4540" y="8874"/>
                          <a:ext cx="328" cy="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组合 38"/>
          <p:cNvGrpSpPr/>
          <p:nvPr/>
        </p:nvGrpSpPr>
        <p:grpSpPr>
          <a:xfrm>
            <a:off x="5230326" y="5505832"/>
            <a:ext cx="472440" cy="359410"/>
            <a:chOff x="13180" y="4515"/>
            <a:chExt cx="744" cy="566"/>
          </a:xfrm>
        </p:grpSpPr>
        <p:sp>
          <p:nvSpPr>
            <p:cNvPr id="32" name="矩形 31"/>
            <p:cNvSpPr/>
            <p:nvPr/>
          </p:nvSpPr>
          <p:spPr>
            <a:xfrm>
              <a:off x="13180" y="4515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33" name="对象 32"/>
            <p:cNvGraphicFramePr/>
            <p:nvPr/>
          </p:nvGraphicFramePr>
          <p:xfrm>
            <a:off x="13386" y="4644"/>
            <a:ext cx="39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33" name="" r:id="rId15" imgW="152400" imgH="127000" progId="Equation.KSEE3">
                    <p:embed/>
                  </p:oleObj>
                </mc:Choice>
                <mc:Fallback>
                  <p:oleObj name="" r:id="rId15" imgW="152400" imgH="127000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3386" y="4644"/>
                          <a:ext cx="394" cy="3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组合 42"/>
          <p:cNvGrpSpPr/>
          <p:nvPr/>
        </p:nvGrpSpPr>
        <p:grpSpPr>
          <a:xfrm>
            <a:off x="6509851" y="5483607"/>
            <a:ext cx="472440" cy="359410"/>
            <a:chOff x="12370" y="9838"/>
            <a:chExt cx="744" cy="566"/>
          </a:xfrm>
        </p:grpSpPr>
        <p:sp>
          <p:nvSpPr>
            <p:cNvPr id="35" name="矩形 34"/>
            <p:cNvSpPr/>
            <p:nvPr/>
          </p:nvSpPr>
          <p:spPr>
            <a:xfrm>
              <a:off x="12370" y="9838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36" name="对象 35"/>
            <p:cNvGraphicFramePr/>
            <p:nvPr/>
          </p:nvGraphicFramePr>
          <p:xfrm>
            <a:off x="12511" y="9906"/>
            <a:ext cx="525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34" name="" r:id="rId17" imgW="203200" imgH="177165" progId="Equation.KSEE3">
                    <p:embed/>
                  </p:oleObj>
                </mc:Choice>
                <mc:Fallback>
                  <p:oleObj name="" r:id="rId17" imgW="203200" imgH="177165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511" y="9906"/>
                          <a:ext cx="525" cy="4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文本框 30"/>
          <p:cNvSpPr txBox="1"/>
          <p:nvPr/>
        </p:nvSpPr>
        <p:spPr>
          <a:xfrm>
            <a:off x="-41076" y="-158115"/>
            <a:ext cx="10297144" cy="8713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递归地构造左右子树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24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1" grpId="1" animBg="1"/>
      <p:bldP spid="164872" grpId="1" animBg="1"/>
      <p:bldP spid="8" grpId="0"/>
      <p:bldP spid="8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91557" name="Text Box 5"/>
              <p:cNvSpPr txBox="1">
                <a:spLocks noChangeArrowheads="1"/>
              </p:cNvSpPr>
              <p:nvPr/>
            </p:nvSpPr>
            <p:spPr bwMode="auto">
              <a:xfrm>
                <a:off x="80963" y="644311"/>
                <a:ext cx="10175106" cy="17765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4572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1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构造右子树根对应的代价矩阵</a:t>
                </a:r>
                <a:r>
                  <a:rPr kumimoji="1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marR="0" lvl="2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右子结点为不包括边</a:t>
                </a:r>
                <a14:m>
                  <m:oMath xmlns:m="http://schemas.openxmlformats.org/officeDocument/2006/math"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的所有解集合，只需要把 </a:t>
                </a:r>
                <a14:m>
                  <m:oMath xmlns:m="http://schemas.openxmlformats.org/officeDocument/2006/math"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kumimoji="1" lang="en-US" altLang="zh-CN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kumimoji="1" lang="en-US" altLang="zh-CN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设置为</a:t>
                </a:r>
                <a:r>
                  <a:rPr kumimoji="1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</a:t>
                </a:r>
                <a:r>
                  <a:rPr kumimoji="1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1" lang="zh-CN" altLang="en-US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marR="0" lvl="2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结果矩阵如下</a:t>
                </a:r>
                <a:endParaRPr kumimoji="1" lang="zh-CN" altLang="en-US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9155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963" y="644311"/>
                <a:ext cx="10175106" cy="1776577"/>
              </a:xfrm>
              <a:prstGeom prst="rect">
                <a:avLst/>
              </a:prstGeom>
              <a:blipFill rotWithShape="1">
                <a:blip r:embed="rId1"/>
                <a:stretch>
                  <a:fillRect l="-128" t="-739" r="-123" b="-70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8963" name="Object 7"/>
          <p:cNvGraphicFramePr>
            <a:graphicFrameLocks noChangeAspect="1"/>
          </p:cNvGraphicFramePr>
          <p:nvPr/>
        </p:nvGraphicFramePr>
        <p:xfrm>
          <a:off x="3353435" y="2956009"/>
          <a:ext cx="4526280" cy="3569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9" name="" r:id="rId2" imgW="2070100" imgH="1600200" progId="Equation.3">
                  <p:embed/>
                </p:oleObj>
              </mc:Choice>
              <mc:Fallback>
                <p:oleObj name="" r:id="rId2" imgW="2070100" imgH="16002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53435" y="2956009"/>
                        <a:ext cx="4526280" cy="35693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8964" name="Text Box 8"/>
              <p:cNvSpPr txBox="1"/>
              <p:nvPr/>
            </p:nvSpPr>
            <p:spPr>
              <a:xfrm>
                <a:off x="2961236" y="2454359"/>
                <a:ext cx="4810932" cy="5847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32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= 1     2    3    4    5   </a:t>
                </a:r>
                <a:r>
                  <a:rPr lang="en-US" altLang="zh-CN" sz="20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32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6    7</a:t>
                </a:r>
                <a:endParaRPr lang="en-US" altLang="zh-CN" sz="3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896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236" y="2454359"/>
                <a:ext cx="4810932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5" t="-14" r="8" b="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1561" name="Text Box 9"/>
              <p:cNvSpPr txBox="1">
                <a:spLocks noChangeArrowheads="1"/>
              </p:cNvSpPr>
              <p:nvPr/>
            </p:nvSpPr>
            <p:spPr bwMode="auto">
              <a:xfrm>
                <a:off x="2586355" y="2956009"/>
                <a:ext cx="805029" cy="3539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𝒊</m:t>
                    </m:r>
                  </m:oMath>
                </a14:m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2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3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4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5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6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7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91561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6355" y="2956009"/>
                <a:ext cx="805029" cy="3539430"/>
              </a:xfrm>
              <a:prstGeom prst="rect">
                <a:avLst/>
              </a:prstGeom>
              <a:blipFill rotWithShape="1">
                <a:blip r:embed="rId5"/>
                <a:stretch>
                  <a:fillRect t="-2" r="60" b="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/>
          <p:cNvGrpSpPr/>
          <p:nvPr/>
        </p:nvGrpSpPr>
        <p:grpSpPr>
          <a:xfrm>
            <a:off x="6648450" y="4546049"/>
            <a:ext cx="472440" cy="359410"/>
            <a:chOff x="13180" y="4515"/>
            <a:chExt cx="744" cy="566"/>
          </a:xfrm>
        </p:grpSpPr>
        <p:sp>
          <p:nvSpPr>
            <p:cNvPr id="32" name="矩形 31"/>
            <p:cNvSpPr/>
            <p:nvPr/>
          </p:nvSpPr>
          <p:spPr>
            <a:xfrm>
              <a:off x="13180" y="4515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33" name="对象 32"/>
            <p:cNvGraphicFramePr/>
            <p:nvPr/>
          </p:nvGraphicFramePr>
          <p:xfrm>
            <a:off x="13386" y="4644"/>
            <a:ext cx="39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90" name="" r:id="rId6" imgW="152400" imgH="127000" progId="Equation.KSEE3">
                    <p:embed/>
                  </p:oleObj>
                </mc:Choice>
                <mc:Fallback>
                  <p:oleObj name="" r:id="rId6" imgW="152400" imgH="127000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386" y="4644"/>
                          <a:ext cx="394" cy="3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文本框 9"/>
          <p:cNvSpPr txBox="1"/>
          <p:nvPr/>
        </p:nvSpPr>
        <p:spPr>
          <a:xfrm>
            <a:off x="-41076" y="-158115"/>
            <a:ext cx="10297144" cy="8713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递归地构造左右子树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25348" name="Text Box 4"/>
              <p:cNvSpPr txBox="1">
                <a:spLocks noChangeArrowheads="1"/>
              </p:cNvSpPr>
              <p:nvPr/>
            </p:nvSpPr>
            <p:spPr bwMode="auto">
              <a:xfrm>
                <a:off x="102940" y="281305"/>
                <a:ext cx="10081120" cy="27922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4572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lvl="1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不包含边</a:t>
                </a:r>
                <a14:m>
                  <m:oMath xmlns:m="http://schemas.openxmlformats.org/officeDocument/2006/math">
                    <m:r>
                      <a:rPr kumimoji="0"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𝟒</m:t>
                    </m:r>
                    <m:r>
                      <a:rPr kumimoji="0"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𝟔</m:t>
                    </m:r>
                    <m:r>
                      <a:rPr kumimoji="0"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的右子树根的代价下界产生了</a:t>
                </a:r>
                <a:r>
                  <a:rPr lang="zh-CN" altLang="en-US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直接增加</a:t>
                </a:r>
                <a:r>
                  <a:rPr lang="zh-CN" altLang="en-US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，具体结算方式为</a:t>
                </a:r>
                <a:r>
                  <a:rPr lang="zh-CN" altLang="en-US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marR="0" lvl="2" indent="-457200" algn="l" defTabSz="914400" rtl="0" eaLnBrk="1" fontAlgn="base" latinLnBrk="0" hangingPunct="1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矩阵的第4行不包含0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marR="0" lvl="2" indent="-457200" algn="l" defTabSz="914400" rtl="0" eaLnBrk="1" fontAlgn="base" latinLnBrk="0" hangingPunct="1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第4行元素减32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marR="0" lvl="2" indent="-457200" algn="l" defTabSz="914400" rtl="0" eaLnBrk="1" fontAlgn="base" latinLnBrk="0" hangingPunct="1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结果矩阵如下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82534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940" y="281305"/>
                <a:ext cx="10081120" cy="2792239"/>
              </a:xfrm>
              <a:prstGeom prst="rect">
                <a:avLst/>
              </a:prstGeom>
              <a:blipFill rotWithShape="1">
                <a:blip r:embed="rId1"/>
                <a:stretch>
                  <a:fillRect l="-127" t="-455" r="-120" b="-45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8963" name="Object 7"/>
          <p:cNvGraphicFramePr>
            <a:graphicFrameLocks noChangeAspect="1"/>
          </p:cNvGraphicFramePr>
          <p:nvPr/>
        </p:nvGraphicFramePr>
        <p:xfrm>
          <a:off x="3353435" y="3473036"/>
          <a:ext cx="4526280" cy="340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9" name="" r:id="rId2" imgW="2070100" imgH="1600200" progId="Equation.3">
                  <p:embed/>
                </p:oleObj>
              </mc:Choice>
              <mc:Fallback>
                <p:oleObj name="" r:id="rId2" imgW="2070100" imgH="16002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53435" y="3473036"/>
                        <a:ext cx="4526280" cy="34086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8964" name="Text Box 8"/>
              <p:cNvSpPr txBox="1"/>
              <p:nvPr/>
            </p:nvSpPr>
            <p:spPr>
              <a:xfrm>
                <a:off x="2984500" y="2971386"/>
                <a:ext cx="4764405" cy="5842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32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3    4    5   </a:t>
                </a:r>
                <a:r>
                  <a:rPr lang="en-US" altLang="zh-CN" sz="20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 </a:t>
                </a:r>
                <a:r>
                  <a:rPr lang="en-US" altLang="zh-CN" sz="32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6    7</a:t>
                </a:r>
                <a:endParaRPr lang="en-US" altLang="zh-CN" sz="3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896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500" y="2971386"/>
                <a:ext cx="4764405" cy="584200"/>
              </a:xfrm>
              <a:prstGeom prst="rect">
                <a:avLst/>
              </a:prstGeom>
              <a:blipFill rotWithShape="1">
                <a:blip r:embed="rId4"/>
                <a:stretch>
                  <a:fillRect t="-38" r="-440" b="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1561" name="Text Box 9"/>
              <p:cNvSpPr txBox="1">
                <a:spLocks noChangeArrowheads="1"/>
              </p:cNvSpPr>
              <p:nvPr/>
            </p:nvSpPr>
            <p:spPr bwMode="auto">
              <a:xfrm>
                <a:off x="2586355" y="3473036"/>
                <a:ext cx="805029" cy="3539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32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32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91561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86355" y="3473036"/>
                <a:ext cx="805029" cy="3539430"/>
              </a:xfrm>
              <a:prstGeom prst="rect">
                <a:avLst/>
              </a:prstGeom>
              <a:blipFill rotWithShape="1">
                <a:blip r:embed="rId5"/>
                <a:stretch>
                  <a:fillRect t="-6" r="-1754" b="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/>
          <p:cNvGrpSpPr/>
          <p:nvPr/>
        </p:nvGrpSpPr>
        <p:grpSpPr>
          <a:xfrm>
            <a:off x="6637655" y="4993861"/>
            <a:ext cx="472440" cy="359410"/>
            <a:chOff x="13180" y="4515"/>
            <a:chExt cx="744" cy="566"/>
          </a:xfrm>
        </p:grpSpPr>
        <p:sp>
          <p:nvSpPr>
            <p:cNvPr id="32" name="矩形 31"/>
            <p:cNvSpPr/>
            <p:nvPr/>
          </p:nvSpPr>
          <p:spPr>
            <a:xfrm>
              <a:off x="13180" y="4515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33" name="对象 32"/>
            <p:cNvGraphicFramePr/>
            <p:nvPr/>
          </p:nvGraphicFramePr>
          <p:xfrm>
            <a:off x="13386" y="4644"/>
            <a:ext cx="39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0" name="" r:id="rId6" imgW="152400" imgH="127000" progId="Equation.KSEE3">
                    <p:embed/>
                  </p:oleObj>
                </mc:Choice>
                <mc:Fallback>
                  <p:oleObj name="" r:id="rId6" imgW="152400" imgH="127000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386" y="4644"/>
                          <a:ext cx="394" cy="3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" name="直接箭头连接符 6"/>
          <p:cNvCxnSpPr/>
          <p:nvPr/>
        </p:nvCxnSpPr>
        <p:spPr>
          <a:xfrm flipH="1">
            <a:off x="7886065" y="5177376"/>
            <a:ext cx="466725" cy="0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352790" y="4993226"/>
            <a:ext cx="664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defTabSz="914400">
              <a:buClrTx/>
              <a:buSzTx/>
              <a:buFontTx/>
              <a:buChar char="-"/>
              <a:defRPr/>
            </a:pPr>
            <a:r>
              <a:rPr lang="en-US" altLang="zh-CN" b="1" i="1" noProof="0" dirty="0">
                <a:solidFill>
                  <a:srgbClr val="FF0000"/>
                </a:solidFill>
                <a:effectLst/>
                <a:sym typeface="+mn-ea"/>
              </a:rPr>
              <a:t> 32</a:t>
            </a:r>
            <a:endParaRPr lang="en-US" altLang="zh-CN" b="1" i="1" noProof="0" dirty="0">
              <a:solidFill>
                <a:srgbClr val="FF0000"/>
              </a:solidFill>
              <a:effectLst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453130" y="4997036"/>
            <a:ext cx="472440" cy="359410"/>
            <a:chOff x="14697" y="5232"/>
            <a:chExt cx="744" cy="566"/>
          </a:xfrm>
        </p:grpSpPr>
        <p:sp>
          <p:nvSpPr>
            <p:cNvPr id="20" name="矩形 19"/>
            <p:cNvSpPr/>
            <p:nvPr/>
          </p:nvSpPr>
          <p:spPr>
            <a:xfrm>
              <a:off x="14697" y="5232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11" name="对象 10"/>
            <p:cNvGraphicFramePr/>
            <p:nvPr/>
          </p:nvGraphicFramePr>
          <p:xfrm>
            <a:off x="14903" y="5296"/>
            <a:ext cx="539" cy="4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1" name="" r:id="rId8" imgW="250190" imgH="262255" progId="Equation.KSEE3">
                    <p:embed/>
                  </p:oleObj>
                </mc:Choice>
                <mc:Fallback>
                  <p:oleObj name="" r:id="rId8" imgW="250190" imgH="262255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4903" y="5296"/>
                          <a:ext cx="539" cy="4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/>
          <p:cNvGrpSpPr/>
          <p:nvPr/>
        </p:nvGrpSpPr>
        <p:grpSpPr>
          <a:xfrm>
            <a:off x="4087495" y="4994496"/>
            <a:ext cx="473075" cy="360045"/>
            <a:chOff x="14415" y="6444"/>
            <a:chExt cx="745" cy="567"/>
          </a:xfrm>
        </p:grpSpPr>
        <p:sp>
          <p:nvSpPr>
            <p:cNvPr id="23" name="矩形 22"/>
            <p:cNvSpPr/>
            <p:nvPr/>
          </p:nvSpPr>
          <p:spPr>
            <a:xfrm>
              <a:off x="14415" y="6444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24" name="对象 23"/>
            <p:cNvGraphicFramePr/>
            <p:nvPr/>
          </p:nvGraphicFramePr>
          <p:xfrm>
            <a:off x="14590" y="6512"/>
            <a:ext cx="458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2" name="" r:id="rId10" imgW="177165" imgH="177165" progId="Equation.KSEE3">
                    <p:embed/>
                  </p:oleObj>
                </mc:Choice>
                <mc:Fallback>
                  <p:oleObj name="" r:id="rId10" imgW="177165" imgH="177165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4590" y="6512"/>
                          <a:ext cx="458" cy="4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/>
          <p:cNvGrpSpPr/>
          <p:nvPr/>
        </p:nvGrpSpPr>
        <p:grpSpPr>
          <a:xfrm>
            <a:off x="4712335" y="5000211"/>
            <a:ext cx="473075" cy="360045"/>
            <a:chOff x="14415" y="7552"/>
            <a:chExt cx="745" cy="567"/>
          </a:xfrm>
        </p:grpSpPr>
        <p:sp>
          <p:nvSpPr>
            <p:cNvPr id="26" name="矩形 25"/>
            <p:cNvSpPr/>
            <p:nvPr/>
          </p:nvSpPr>
          <p:spPr>
            <a:xfrm>
              <a:off x="14415" y="7552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27" name="对象 26"/>
            <p:cNvGraphicFramePr/>
            <p:nvPr/>
          </p:nvGraphicFramePr>
          <p:xfrm>
            <a:off x="14572" y="7620"/>
            <a:ext cx="492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3" name="" r:id="rId12" imgW="190500" imgH="177165" progId="Equation.KSEE3">
                    <p:embed/>
                  </p:oleObj>
                </mc:Choice>
                <mc:Fallback>
                  <p:oleObj name="" r:id="rId12" imgW="190500" imgH="177165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4572" y="7620"/>
                          <a:ext cx="492" cy="4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41"/>
          <p:cNvGrpSpPr/>
          <p:nvPr/>
        </p:nvGrpSpPr>
        <p:grpSpPr>
          <a:xfrm>
            <a:off x="6025515" y="4993861"/>
            <a:ext cx="473075" cy="360045"/>
            <a:chOff x="14301" y="8791"/>
            <a:chExt cx="745" cy="567"/>
          </a:xfrm>
        </p:grpSpPr>
        <p:sp>
          <p:nvSpPr>
            <p:cNvPr id="29" name="矩形 28"/>
            <p:cNvSpPr/>
            <p:nvPr/>
          </p:nvSpPr>
          <p:spPr>
            <a:xfrm>
              <a:off x="14301" y="8791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30" name="对象 29"/>
            <p:cNvGraphicFramePr/>
            <p:nvPr/>
          </p:nvGraphicFramePr>
          <p:xfrm>
            <a:off x="14458" y="8859"/>
            <a:ext cx="492" cy="4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4" name="" r:id="rId14" imgW="190500" imgH="177165" progId="Equation.KSEE3">
                    <p:embed/>
                  </p:oleObj>
                </mc:Choice>
                <mc:Fallback>
                  <p:oleObj name="" r:id="rId14" imgW="190500" imgH="177165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4458" y="8859"/>
                          <a:ext cx="492" cy="4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/>
          <p:cNvGrpSpPr/>
          <p:nvPr/>
        </p:nvGrpSpPr>
        <p:grpSpPr>
          <a:xfrm>
            <a:off x="5360670" y="5000211"/>
            <a:ext cx="472440" cy="359410"/>
            <a:chOff x="13180" y="4515"/>
            <a:chExt cx="744" cy="566"/>
          </a:xfrm>
        </p:grpSpPr>
        <p:sp>
          <p:nvSpPr>
            <p:cNvPr id="3" name="矩形 2"/>
            <p:cNvSpPr/>
            <p:nvPr/>
          </p:nvSpPr>
          <p:spPr>
            <a:xfrm>
              <a:off x="13180" y="4515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4" name="对象 3"/>
            <p:cNvGraphicFramePr/>
            <p:nvPr/>
          </p:nvGraphicFramePr>
          <p:xfrm>
            <a:off x="13386" y="4644"/>
            <a:ext cx="394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5" name="" r:id="rId16" imgW="152400" imgH="127000" progId="Equation.KSEE3">
                    <p:embed/>
                  </p:oleObj>
                </mc:Choice>
                <mc:Fallback>
                  <p:oleObj name="" r:id="rId16" imgW="152400" imgH="127000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386" y="4644"/>
                          <a:ext cx="394" cy="3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组合 42"/>
          <p:cNvGrpSpPr/>
          <p:nvPr/>
        </p:nvGrpSpPr>
        <p:grpSpPr>
          <a:xfrm>
            <a:off x="7294245" y="4993861"/>
            <a:ext cx="473075" cy="360045"/>
            <a:chOff x="12370" y="9838"/>
            <a:chExt cx="745" cy="567"/>
          </a:xfrm>
        </p:grpSpPr>
        <p:sp>
          <p:nvSpPr>
            <p:cNvPr id="35" name="矩形 34"/>
            <p:cNvSpPr/>
            <p:nvPr/>
          </p:nvSpPr>
          <p:spPr>
            <a:xfrm>
              <a:off x="12370" y="9838"/>
              <a:ext cx="745" cy="56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36" name="对象 35"/>
            <p:cNvGraphicFramePr/>
            <p:nvPr/>
          </p:nvGraphicFramePr>
          <p:xfrm>
            <a:off x="12511" y="9906"/>
            <a:ext cx="525" cy="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6" name="" r:id="rId17" imgW="203200" imgH="177165" progId="Equation.KSEE3">
                    <p:embed/>
                  </p:oleObj>
                </mc:Choice>
                <mc:Fallback>
                  <p:oleObj name="" r:id="rId17" imgW="203200" imgH="177165" progId="Equation.KSEE3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2511" y="9906"/>
                          <a:ext cx="525" cy="4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2" name="Text Box 4"/>
          <p:cNvSpPr txBox="1">
            <a:spLocks noChangeArrowheads="1"/>
          </p:cNvSpPr>
          <p:nvPr/>
        </p:nvSpPr>
        <p:spPr bwMode="auto">
          <a:xfrm>
            <a:off x="174625" y="904875"/>
            <a:ext cx="9825038" cy="737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14400" marR="0" lvl="1" indent="-457200" algn="l" defTabSz="914400" rtl="0" eaLnBrk="1" fontAlgn="base" latinLnBrk="0" hangingPunct="1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目前的树为</a:t>
            </a:r>
            <a:endParaRPr kumimoji="1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26373" name="Group 5"/>
          <p:cNvGrpSpPr/>
          <p:nvPr/>
        </p:nvGrpSpPr>
        <p:grpSpPr>
          <a:xfrm>
            <a:off x="1671638" y="1557338"/>
            <a:ext cx="6699251" cy="2665412"/>
            <a:chOff x="1053" y="1207"/>
            <a:chExt cx="4220" cy="1679"/>
          </a:xfrm>
        </p:grpSpPr>
        <p:sp>
          <p:nvSpPr>
            <p:cNvPr id="826374" name="Rectangle 6"/>
            <p:cNvSpPr>
              <a:spLocks noChangeArrowheads="1"/>
            </p:cNvSpPr>
            <p:nvPr/>
          </p:nvSpPr>
          <p:spPr bwMode="auto">
            <a:xfrm>
              <a:off x="2424" y="1570"/>
              <a:ext cx="1674" cy="409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所有解的集合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637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2913" y="1207"/>
                  <a:ext cx="848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kumimoji="0" lang="en-US" altLang="zh-CN" sz="2800" b="1" kern="1200" cap="none" spc="0" normalizeH="0" baseline="0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=96</a:t>
                  </a:r>
                  <a:endParaRPr kumimoji="0" lang="en-US" altLang="zh-CN" sz="28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6375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13" y="1207"/>
                  <a:ext cx="848" cy="330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6376" name="Rectangle 8"/>
                <p:cNvSpPr>
                  <a:spLocks noChangeArrowheads="1"/>
                </p:cNvSpPr>
                <p:nvPr/>
              </p:nvSpPr>
              <p:spPr bwMode="auto">
                <a:xfrm>
                  <a:off x="1290" y="2387"/>
                  <a:ext cx="1495" cy="499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包括边</a:t>
                  </a:r>
                  <a14:m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的</a:t>
                  </a:r>
                  <a:endPara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所有解集合</a:t>
                  </a:r>
                  <a:endPara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6376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90" y="2387"/>
                  <a:ext cx="1495" cy="499"/>
                </a:xfrm>
                <a:prstGeom prst="rect">
                  <a:avLst/>
                </a:prstGeom>
                <a:blipFill rotWithShape="1">
                  <a:blip r:embed="rId2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6377" name="Rectangle 9"/>
                <p:cNvSpPr>
                  <a:spLocks noChangeArrowheads="1"/>
                </p:cNvSpPr>
                <p:nvPr/>
              </p:nvSpPr>
              <p:spPr bwMode="auto">
                <a:xfrm>
                  <a:off x="3648" y="2387"/>
                  <a:ext cx="1494" cy="499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不包括边</a:t>
                  </a:r>
                  <a14:m>
                    <m:oMath xmlns:m="http://schemas.openxmlformats.org/officeDocument/2006/math"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𝟔</m:t>
                      </m:r>
                      <m:r>
                        <a:rPr kumimoji="0" lang="en-US" altLang="zh-CN" sz="20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的所有解集合</a:t>
                  </a:r>
                  <a:endPara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6377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48" y="2387"/>
                  <a:ext cx="1494" cy="499"/>
                </a:xfrm>
                <a:prstGeom prst="rect">
                  <a:avLst/>
                </a:prstGeom>
                <a:blipFill rotWithShape="1">
                  <a:blip r:embed="rId3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063" name="Line 10"/>
            <p:cNvSpPr/>
            <p:nvPr/>
          </p:nvSpPr>
          <p:spPr>
            <a:xfrm flipH="1">
              <a:off x="2106" y="1979"/>
              <a:ext cx="862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73064" name="Line 11"/>
            <p:cNvSpPr/>
            <p:nvPr/>
          </p:nvSpPr>
          <p:spPr>
            <a:xfrm>
              <a:off x="3513" y="1979"/>
              <a:ext cx="861" cy="40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638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053" y="2069"/>
                  <a:ext cx="848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kumimoji="0" lang="en-US" altLang="zh-CN" sz="2800" b="1" kern="1200" cap="none" spc="0" normalizeH="0" baseline="0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=99</a:t>
                  </a:r>
                  <a:endParaRPr kumimoji="0" lang="en-US" altLang="zh-CN" sz="28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6380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53" y="2069"/>
                  <a:ext cx="848" cy="330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638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12" y="2024"/>
                  <a:ext cx="961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marR="0" defTabSz="914400">
                    <a:buClrTx/>
                    <a:buSzTx/>
                    <a:buFontTx/>
                    <a:buNone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𝑩</m:t>
                      </m:r>
                    </m:oMath>
                  </a14:m>
                  <a:r>
                    <a:rPr kumimoji="0" lang="en-US" altLang="zh-CN" sz="2800" b="1" kern="1200" cap="none" spc="0" normalizeH="0" baseline="0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=128</a:t>
                  </a:r>
                  <a:endParaRPr kumimoji="0" lang="en-US" altLang="zh-CN" sz="28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6381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12" y="2024"/>
                  <a:ext cx="961" cy="330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6382" name="Group 14"/>
          <p:cNvGrpSpPr/>
          <p:nvPr/>
        </p:nvGrpSpPr>
        <p:grpSpPr>
          <a:xfrm>
            <a:off x="1687513" y="4222750"/>
            <a:ext cx="6840537" cy="1584325"/>
            <a:chOff x="1063" y="2886"/>
            <a:chExt cx="4309" cy="998"/>
          </a:xfrm>
        </p:grpSpPr>
        <p:grpSp>
          <p:nvGrpSpPr>
            <p:cNvPr id="173068" name="Group 15"/>
            <p:cNvGrpSpPr/>
            <p:nvPr/>
          </p:nvGrpSpPr>
          <p:grpSpPr>
            <a:xfrm>
              <a:off x="1063" y="2886"/>
              <a:ext cx="1905" cy="998"/>
              <a:chOff x="1063" y="2886"/>
              <a:chExt cx="1905" cy="998"/>
            </a:xfrm>
          </p:grpSpPr>
          <p:sp>
            <p:nvSpPr>
              <p:cNvPr id="173069" name="Line 16"/>
              <p:cNvSpPr/>
              <p:nvPr/>
            </p:nvSpPr>
            <p:spPr>
              <a:xfrm flipH="1">
                <a:off x="1063" y="2886"/>
                <a:ext cx="680" cy="998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73070" name="Line 17"/>
              <p:cNvSpPr/>
              <p:nvPr/>
            </p:nvSpPr>
            <p:spPr>
              <a:xfrm>
                <a:off x="2424" y="2886"/>
                <a:ext cx="544" cy="998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73071" name="Line 18"/>
              <p:cNvSpPr/>
              <p:nvPr/>
            </p:nvSpPr>
            <p:spPr>
              <a:xfrm>
                <a:off x="1063" y="3884"/>
                <a:ext cx="1905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grpSp>
          <p:nvGrpSpPr>
            <p:cNvPr id="173072" name="Group 19"/>
            <p:cNvGrpSpPr/>
            <p:nvPr/>
          </p:nvGrpSpPr>
          <p:grpSpPr>
            <a:xfrm>
              <a:off x="3467" y="2886"/>
              <a:ext cx="1905" cy="998"/>
              <a:chOff x="1063" y="2886"/>
              <a:chExt cx="1905" cy="998"/>
            </a:xfrm>
          </p:grpSpPr>
          <p:sp>
            <p:nvSpPr>
              <p:cNvPr id="173073" name="Line 20"/>
              <p:cNvSpPr/>
              <p:nvPr/>
            </p:nvSpPr>
            <p:spPr>
              <a:xfrm flipH="1">
                <a:off x="1063" y="2886"/>
                <a:ext cx="680" cy="998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73074" name="Line 21"/>
              <p:cNvSpPr/>
              <p:nvPr/>
            </p:nvSpPr>
            <p:spPr>
              <a:xfrm>
                <a:off x="2424" y="2886"/>
                <a:ext cx="544" cy="998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73075" name="Line 22"/>
              <p:cNvSpPr/>
              <p:nvPr/>
            </p:nvSpPr>
            <p:spPr>
              <a:xfrm>
                <a:off x="1063" y="3884"/>
                <a:ext cx="1905" cy="0"/>
              </a:xfrm>
              <a:prstGeom prst="line">
                <a:avLst/>
              </a:prstGeom>
              <a:ln w="12700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sp>
          <p:nvSpPr>
            <p:cNvPr id="826391" name="Text Box 23"/>
            <p:cNvSpPr txBox="1">
              <a:spLocks noChangeArrowheads="1"/>
            </p:cNvSpPr>
            <p:nvPr/>
          </p:nvSpPr>
          <p:spPr bwMode="auto">
            <a:xfrm>
              <a:off x="1542" y="3133"/>
              <a:ext cx="79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800" b="1" kern="1200" cap="none" spc="0" normalizeH="0" baseline="0" noProof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左子树</a:t>
              </a:r>
              <a:endParaRPr kumimoji="0" lang="zh-CN" altLang="en-US" sz="2800" b="1" kern="1200" cap="none" spc="0" normalizeH="0" baseline="0" noProof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26392" name="Text Box 24"/>
            <p:cNvSpPr txBox="1">
              <a:spLocks noChangeArrowheads="1"/>
            </p:cNvSpPr>
            <p:nvPr/>
          </p:nvSpPr>
          <p:spPr bwMode="auto">
            <a:xfrm>
              <a:off x="3929" y="3158"/>
              <a:ext cx="82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zh-CN" altLang="en-US" sz="2800" b="1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右子</a:t>
              </a:r>
              <a:r>
                <a:rPr kumimoji="0" lang="zh-CN" altLang="en-US" sz="3200" b="1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树</a:t>
              </a:r>
              <a:endParaRPr kumimoji="0" lang="zh-CN" altLang="en-US" sz="3200" b="1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6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6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27396" name="Text Box 4"/>
              <p:cNvSpPr txBox="1">
                <a:spLocks noChangeArrowheads="1"/>
              </p:cNvSpPr>
              <p:nvPr/>
            </p:nvSpPr>
            <p:spPr bwMode="auto">
              <a:xfrm>
                <a:off x="318964" y="82763"/>
                <a:ext cx="9721080" cy="33462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4572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1" indent="-457200" algn="l" defTabSz="914400" rtl="0" eaLnBrk="1" fontAlgn="base" latinLnBrk="0" hangingPunct="1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使用爬山策略扩展左子树根</a:t>
                </a:r>
                <a:endParaRPr kumimoji="1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marR="0" lvl="2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选择边使右子结点直接代价下界增加最大的划分边</a:t>
                </a:r>
                <a14:m>
                  <m:oMath xmlns:m="http://schemas.openxmlformats.org/officeDocument/2006/math"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kumimoji="1" lang="en-US" altLang="zh-CN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lvl="2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左子结点为包括边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的所有解集合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lvl="2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右子结点为不包括边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的所有解集合</a:t>
                </a:r>
                <a:endParaRPr kumimoji="1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99795" marR="0" lvl="2" indent="-4572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计算左、右子结点的代价下界：</a:t>
                </a:r>
                <a:r>
                  <a:rPr kumimoji="1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99</a:t>
                </a: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:r>
                  <a:rPr kumimoji="1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117</a:t>
                </a:r>
                <a:endParaRPr kumimoji="1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marR="0" lvl="1" indent="-457200" algn="l" defTabSz="914400" rtl="0" eaLnBrk="1" fontAlgn="base" latinLnBrk="0" hangingPunct="1">
                  <a:lnSpc>
                    <a:spcPct val="150000"/>
                  </a:lnSpc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目前树扩展为:</a:t>
                </a:r>
                <a:endParaRPr kumimoji="1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82739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964" y="82763"/>
                <a:ext cx="9721080" cy="3346237"/>
              </a:xfrm>
              <a:prstGeom prst="rect">
                <a:avLst/>
              </a:prstGeom>
              <a:blipFill rotWithShape="1">
                <a:blip r:embed="rId1"/>
                <a:stretch>
                  <a:fillRect l="-133" t="-386" r="-130" b="-38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688975" y="3756025"/>
          <a:ext cx="4545013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2" name="Equation" r:id="rId2" imgW="49987200" imgH="38404800" progId="Equation.DSMT4">
                  <p:embed/>
                </p:oleObj>
              </mc:Choice>
              <mc:Fallback>
                <p:oleObj name="Equation" r:id="rId2" imgW="49987200" imgH="38404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8975" y="3756025"/>
                        <a:ext cx="4545013" cy="301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7"/>
              <p:cNvSpPr txBox="1"/>
              <p:nvPr/>
            </p:nvSpPr>
            <p:spPr>
              <a:xfrm>
                <a:off x="264100" y="3357032"/>
                <a:ext cx="4799965" cy="5219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 3     4     5      6    7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0" y="3357032"/>
                <a:ext cx="479996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12" t="-81" r="12" b="8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6925" y="3756447"/>
                <a:ext cx="803910" cy="3107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3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25" y="3756447"/>
                <a:ext cx="803910" cy="3107055"/>
              </a:xfrm>
              <a:prstGeom prst="rect">
                <a:avLst/>
              </a:prstGeom>
              <a:blipFill rotWithShape="1">
                <a:blip r:embed="rId5"/>
                <a:stretch>
                  <a:fillRect l="-72" t="-14" r="72" b="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9"/>
          <p:cNvSpPr/>
          <p:nvPr/>
        </p:nvSpPr>
        <p:spPr>
          <a:xfrm>
            <a:off x="4089975" y="3756447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0"/>
          <p:cNvSpPr/>
          <p:nvPr/>
        </p:nvSpPr>
        <p:spPr>
          <a:xfrm>
            <a:off x="700980" y="5075342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658685" y="5949737"/>
            <a:ext cx="576580" cy="359410"/>
            <a:chOff x="13203" y="7333"/>
            <a:chExt cx="908" cy="566"/>
          </a:xfrm>
        </p:grpSpPr>
        <p:sp>
          <p:nvSpPr>
            <p:cNvPr id="17" name="矩形 16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18" name="对象 17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53" name="" r:id="rId6" imgW="396240" imgH="214630" progId="Equation.KSEE3">
                    <p:embed/>
                  </p:oleObj>
                </mc:Choice>
                <mc:Fallback>
                  <p:oleObj name="" r:id="rId6" imgW="396240" imgH="214630" progId="Equation.KSEE3">
                    <p:embed/>
                    <p:pic>
                      <p:nvPicPr>
                        <p:cNvPr id="0" name="对象 1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5758120" y="3756447"/>
                <a:ext cx="4128186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9</m:t>
                    </m:r>
                  </m:oMath>
                </a14:m>
                <a:endParaRPr lang="en-US" altLang="zh-CN" b="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17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17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18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20" y="3756447"/>
                <a:ext cx="4128186" cy="2585323"/>
              </a:xfrm>
              <a:prstGeom prst="rect">
                <a:avLst/>
              </a:prstGeom>
              <a:blipFill rotWithShape="1">
                <a:blip r:embed="rId8"/>
                <a:stretch>
                  <a:fillRect l="-14" t="-16" r="1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7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7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7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7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7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6"/>
          <p:cNvGraphicFramePr>
            <a:graphicFrameLocks noChangeAspect="1"/>
          </p:cNvGraphicFramePr>
          <p:nvPr/>
        </p:nvGraphicFramePr>
        <p:xfrm>
          <a:off x="589426" y="332234"/>
          <a:ext cx="4545013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" name="Equation" r:id="rId1" imgW="49987200" imgH="38404800" progId="Equation.DSMT4">
                  <p:embed/>
                </p:oleObj>
              </mc:Choice>
              <mc:Fallback>
                <p:oleObj name="Equation" r:id="rId1" imgW="49987200" imgH="38404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9426" y="332234"/>
                        <a:ext cx="4545013" cy="301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7"/>
              <p:cNvSpPr txBox="1"/>
              <p:nvPr/>
            </p:nvSpPr>
            <p:spPr>
              <a:xfrm>
                <a:off x="164551" y="-66759"/>
                <a:ext cx="4799965" cy="5219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 3     4     5      6    7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51" y="-66759"/>
                <a:ext cx="4799965" cy="521970"/>
              </a:xfrm>
              <a:prstGeom prst="rect">
                <a:avLst/>
              </a:prstGeom>
              <a:blipFill rotWithShape="1">
                <a:blip r:embed="rId3"/>
                <a:stretch>
                  <a:fillRect l="-2" t="16" r="2" b="10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-92624" y="332656"/>
                <a:ext cx="803910" cy="3107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3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92624" y="332656"/>
                <a:ext cx="803910" cy="3107055"/>
              </a:xfrm>
              <a:prstGeom prst="rect">
                <a:avLst/>
              </a:prstGeom>
              <a:blipFill rotWithShape="1">
                <a:blip r:embed="rId4"/>
                <a:stretch>
                  <a:fillRect l="68" t="-18" r="11" b="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9"/>
          <p:cNvSpPr/>
          <p:nvPr/>
        </p:nvSpPr>
        <p:spPr>
          <a:xfrm>
            <a:off x="3990426" y="332656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0"/>
          <p:cNvSpPr/>
          <p:nvPr/>
        </p:nvSpPr>
        <p:spPr>
          <a:xfrm>
            <a:off x="601431" y="1651551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9136" y="2525946"/>
            <a:ext cx="576580" cy="359410"/>
            <a:chOff x="13203" y="7333"/>
            <a:chExt cx="908" cy="566"/>
          </a:xfrm>
        </p:grpSpPr>
        <p:sp>
          <p:nvSpPr>
            <p:cNvPr id="17" name="矩形 16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18" name="对象 17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85" name="" r:id="rId5" imgW="396240" imgH="214630" progId="Equation.KSEE3">
                    <p:embed/>
                  </p:oleObj>
                </mc:Choice>
                <mc:Fallback>
                  <p:oleObj name="" r:id="rId5" imgW="396240" imgH="214630" progId="Equation.KSEE3">
                    <p:embed/>
                    <p:pic>
                      <p:nvPicPr>
                        <p:cNvPr id="0" name="对象 1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Rectangle 10"/>
          <p:cNvSpPr/>
          <p:nvPr/>
        </p:nvSpPr>
        <p:spPr>
          <a:xfrm>
            <a:off x="588096" y="1192077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9"/>
          <p:cNvSpPr/>
          <p:nvPr/>
        </p:nvSpPr>
        <p:spPr>
          <a:xfrm>
            <a:off x="3312623" y="373440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950805" y="2044421"/>
            <a:ext cx="576580" cy="359410"/>
            <a:chOff x="13203" y="7333"/>
            <a:chExt cx="908" cy="566"/>
          </a:xfrm>
        </p:grpSpPr>
        <p:sp>
          <p:nvSpPr>
            <p:cNvPr id="23" name="矩形 22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24" name="对象 23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86" name="" r:id="rId7" imgW="396240" imgH="214630" progId="Equation.KSEE3">
                    <p:embed/>
                  </p:oleObj>
                </mc:Choice>
                <mc:Fallback>
                  <p:oleObj name="" r:id="rId7" imgW="396240" imgH="214630" progId="Equation.KSEE3">
                    <p:embed/>
                    <p:pic>
                      <p:nvPicPr>
                        <p:cNvPr id="0" name="对象 1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476995" y="675566"/>
                <a:ext cx="412818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9</m:t>
                    </m:r>
                  </m:oMath>
                </a14:m>
                <a:endParaRPr lang="en-US" altLang="zh-CN" b="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26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26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25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25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995" y="675566"/>
                <a:ext cx="4128186" cy="2308324"/>
              </a:xfrm>
              <a:prstGeom prst="rect">
                <a:avLst/>
              </a:prstGeom>
              <a:blipFill rotWithShape="1">
                <a:blip r:embed="rId8"/>
                <a:stretch>
                  <a:fillRect l="-3" t="-24" r="4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Object 6"/>
          <p:cNvGraphicFramePr>
            <a:graphicFrameLocks noChangeAspect="1"/>
          </p:cNvGraphicFramePr>
          <p:nvPr/>
        </p:nvGraphicFramePr>
        <p:xfrm>
          <a:off x="5663610" y="3546748"/>
          <a:ext cx="4545013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7" name="Equation" r:id="rId9" imgW="49987200" imgH="38404800" progId="Equation.DSMT4">
                  <p:embed/>
                </p:oleObj>
              </mc:Choice>
              <mc:Fallback>
                <p:oleObj name="Equation" r:id="rId9" imgW="49987200" imgH="38404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63610" y="3546748"/>
                        <a:ext cx="4545013" cy="301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 Box 7"/>
              <p:cNvSpPr txBox="1"/>
              <p:nvPr/>
            </p:nvSpPr>
            <p:spPr>
              <a:xfrm>
                <a:off x="5238735" y="3147755"/>
                <a:ext cx="4799965" cy="5219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 3     4     5      6    7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0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35" y="3147755"/>
                <a:ext cx="4799965" cy="521970"/>
              </a:xfrm>
              <a:prstGeom prst="rect">
                <a:avLst/>
              </a:prstGeom>
              <a:blipFill rotWithShape="1">
                <a:blip r:embed="rId3"/>
                <a:stretch>
                  <a:fillRect l="-13" t="-11" r="13" b="1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 Box 8"/>
              <p:cNvSpPr txBox="1">
                <a:spLocks noChangeArrowheads="1"/>
              </p:cNvSpPr>
              <p:nvPr/>
            </p:nvSpPr>
            <p:spPr bwMode="auto">
              <a:xfrm>
                <a:off x="4981560" y="3547170"/>
                <a:ext cx="803910" cy="3107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1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1560" y="3547170"/>
                <a:ext cx="803910" cy="3107055"/>
              </a:xfrm>
              <a:prstGeom prst="rect">
                <a:avLst/>
              </a:prstGeom>
              <a:blipFill rotWithShape="1">
                <a:blip r:embed="rId4"/>
                <a:stretch>
                  <a:fillRect l="-77" t="-2" r="77" b="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9"/>
          <p:cNvSpPr/>
          <p:nvPr/>
        </p:nvSpPr>
        <p:spPr>
          <a:xfrm>
            <a:off x="9064610" y="3547170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10"/>
          <p:cNvSpPr/>
          <p:nvPr/>
        </p:nvSpPr>
        <p:spPr>
          <a:xfrm>
            <a:off x="5675615" y="4866065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633320" y="5740460"/>
            <a:ext cx="576580" cy="359410"/>
            <a:chOff x="13203" y="7333"/>
            <a:chExt cx="908" cy="566"/>
          </a:xfrm>
        </p:grpSpPr>
        <p:sp>
          <p:nvSpPr>
            <p:cNvPr id="45" name="矩形 44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46" name="对象 45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88" name="" r:id="rId10" imgW="396240" imgH="214630" progId="Equation.KSEE3">
                    <p:embed/>
                  </p:oleObj>
                </mc:Choice>
                <mc:Fallback>
                  <p:oleObj name="" r:id="rId10" imgW="396240" imgH="214630" progId="Equation.KSEE3">
                    <p:embed/>
                    <p:pic>
                      <p:nvPicPr>
                        <p:cNvPr id="0" name="对象 1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Rectangle 10"/>
          <p:cNvSpPr/>
          <p:nvPr/>
        </p:nvSpPr>
        <p:spPr>
          <a:xfrm>
            <a:off x="5662280" y="4406591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9"/>
          <p:cNvSpPr/>
          <p:nvPr/>
        </p:nvSpPr>
        <p:spPr>
          <a:xfrm>
            <a:off x="8386807" y="3587954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024989" y="5258935"/>
            <a:ext cx="576580" cy="359410"/>
            <a:chOff x="13203" y="7333"/>
            <a:chExt cx="908" cy="566"/>
          </a:xfrm>
        </p:grpSpPr>
        <p:sp>
          <p:nvSpPr>
            <p:cNvPr id="50" name="矩形 49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51" name="对象 50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89" name="" r:id="rId11" imgW="396240" imgH="214630" progId="Equation.KSEE3">
                    <p:embed/>
                  </p:oleObj>
                </mc:Choice>
                <mc:Fallback>
                  <p:oleObj name="" r:id="rId11" imgW="396240" imgH="214630" progId="Equation.KSEE3">
                    <p:embed/>
                    <p:pic>
                      <p:nvPicPr>
                        <p:cNvPr id="0" name="对象 2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Rectangle 10"/>
          <p:cNvSpPr/>
          <p:nvPr/>
        </p:nvSpPr>
        <p:spPr>
          <a:xfrm>
            <a:off x="5658534" y="3969832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5819313" y="3575110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377432" y="3534046"/>
            <a:ext cx="576580" cy="359410"/>
            <a:chOff x="13203" y="7333"/>
            <a:chExt cx="908" cy="566"/>
          </a:xfrm>
        </p:grpSpPr>
        <p:sp>
          <p:nvSpPr>
            <p:cNvPr id="55" name="矩形 54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56" name="对象 55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90" name="" r:id="rId12" imgW="396240" imgH="214630" progId="Equation.KSEE3">
                    <p:embed/>
                  </p:oleObj>
                </mc:Choice>
                <mc:Fallback>
                  <p:oleObj name="" r:id="rId12" imgW="396240" imgH="214630" progId="Equation.KSEE3">
                    <p:embed/>
                    <p:pic>
                      <p:nvPicPr>
                        <p:cNvPr id="0" name="对象 5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文本框 2"/>
          <p:cNvSpPr txBox="1"/>
          <p:nvPr/>
        </p:nvSpPr>
        <p:spPr>
          <a:xfrm>
            <a:off x="679934" y="4496733"/>
            <a:ext cx="381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行减去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行减去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 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间接增加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=9+4 = 13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1" grpId="0" animBg="1"/>
      <p:bldP spid="40" grpId="0"/>
      <p:bldP spid="41" grpId="0"/>
      <p:bldP spid="42" grpId="0" animBg="1"/>
      <p:bldP spid="42" grpId="1" animBg="1"/>
      <p:bldP spid="43" grpId="0" animBg="1"/>
      <p:bldP spid="43" grpId="1" animBg="1"/>
      <p:bldP spid="47" grpId="0" animBg="1"/>
      <p:bldP spid="47" grpId="1" animBg="1"/>
      <p:bldP spid="48" grpId="0" animBg="1"/>
      <p:bldP spid="52" grpId="0" animBg="1"/>
      <p:bldP spid="52" grpId="1" animBg="1"/>
      <p:bldP spid="53" grpId="0" animBg="1"/>
      <p:bldP spid="53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476995" y="675566"/>
                <a:ext cx="412818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41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14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21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29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14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995" y="675566"/>
                <a:ext cx="4128186" cy="1754326"/>
              </a:xfrm>
              <a:prstGeom prst="rect">
                <a:avLst/>
              </a:prstGeom>
              <a:blipFill rotWithShape="1">
                <a:blip r:embed="rId1"/>
                <a:stretch>
                  <a:fillRect l="-3" t="-32" r="4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9" name="Object 6"/>
          <p:cNvGraphicFramePr>
            <a:graphicFrameLocks noChangeAspect="1"/>
          </p:cNvGraphicFramePr>
          <p:nvPr/>
        </p:nvGraphicFramePr>
        <p:xfrm>
          <a:off x="569231" y="365248"/>
          <a:ext cx="4545013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6" name="Equation" r:id="rId2" imgW="49987200" imgH="38404800" progId="Equation.DSMT4">
                  <p:embed/>
                </p:oleObj>
              </mc:Choice>
              <mc:Fallback>
                <p:oleObj name="Equation" r:id="rId2" imgW="49987200" imgH="38404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231" y="365248"/>
                        <a:ext cx="4545013" cy="301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 Box 7"/>
              <p:cNvSpPr txBox="1"/>
              <p:nvPr/>
            </p:nvSpPr>
            <p:spPr>
              <a:xfrm>
                <a:off x="144356" y="-33745"/>
                <a:ext cx="4799965" cy="5219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 3     4     5      6    7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0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56" y="-33745"/>
                <a:ext cx="479996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4" t="17" r="4" b="10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 Box 8"/>
              <p:cNvSpPr txBox="1">
                <a:spLocks noChangeArrowheads="1"/>
              </p:cNvSpPr>
              <p:nvPr/>
            </p:nvSpPr>
            <p:spPr bwMode="auto">
              <a:xfrm>
                <a:off x="-112819" y="365670"/>
                <a:ext cx="803910" cy="3107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1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12819" y="365670"/>
                <a:ext cx="803910" cy="3107055"/>
              </a:xfrm>
              <a:prstGeom prst="rect">
                <a:avLst/>
              </a:prstGeom>
              <a:blipFill rotWithShape="1">
                <a:blip r:embed="rId5"/>
                <a:stretch>
                  <a:fillRect l="53" t="-18" r="26" b="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9"/>
          <p:cNvSpPr/>
          <p:nvPr/>
        </p:nvSpPr>
        <p:spPr>
          <a:xfrm>
            <a:off x="3970231" y="365670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10"/>
          <p:cNvSpPr/>
          <p:nvPr/>
        </p:nvSpPr>
        <p:spPr>
          <a:xfrm>
            <a:off x="581236" y="1684565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538941" y="2558960"/>
            <a:ext cx="576580" cy="359410"/>
            <a:chOff x="13203" y="7333"/>
            <a:chExt cx="908" cy="566"/>
          </a:xfrm>
        </p:grpSpPr>
        <p:sp>
          <p:nvSpPr>
            <p:cNvPr id="45" name="矩形 44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46" name="对象 45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7" name="" r:id="rId6" imgW="396240" imgH="214630" progId="Equation.KSEE3">
                    <p:embed/>
                  </p:oleObj>
                </mc:Choice>
                <mc:Fallback>
                  <p:oleObj name="" r:id="rId6" imgW="396240" imgH="214630" progId="Equation.KSEE3">
                    <p:embed/>
                    <p:pic>
                      <p:nvPicPr>
                        <p:cNvPr id="0" name="对象 4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Rectangle 10"/>
          <p:cNvSpPr/>
          <p:nvPr/>
        </p:nvSpPr>
        <p:spPr>
          <a:xfrm>
            <a:off x="567901" y="1225091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9"/>
          <p:cNvSpPr/>
          <p:nvPr/>
        </p:nvSpPr>
        <p:spPr>
          <a:xfrm>
            <a:off x="3292428" y="406454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930610" y="2077435"/>
            <a:ext cx="576580" cy="359410"/>
            <a:chOff x="13203" y="7333"/>
            <a:chExt cx="908" cy="566"/>
          </a:xfrm>
        </p:grpSpPr>
        <p:sp>
          <p:nvSpPr>
            <p:cNvPr id="50" name="矩形 49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51" name="对象 50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8" name="" r:id="rId8" imgW="396240" imgH="214630" progId="Equation.KSEE3">
                    <p:embed/>
                  </p:oleObj>
                </mc:Choice>
                <mc:Fallback>
                  <p:oleObj name="" r:id="rId8" imgW="396240" imgH="214630" progId="Equation.KSEE3">
                    <p:embed/>
                    <p:pic>
                      <p:nvPicPr>
                        <p:cNvPr id="0" name="对象 5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Rectangle 10"/>
          <p:cNvSpPr/>
          <p:nvPr/>
        </p:nvSpPr>
        <p:spPr>
          <a:xfrm>
            <a:off x="564155" y="788332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9"/>
          <p:cNvSpPr/>
          <p:nvPr/>
        </p:nvSpPr>
        <p:spPr>
          <a:xfrm>
            <a:off x="724934" y="393610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283053" y="352546"/>
            <a:ext cx="576580" cy="359410"/>
            <a:chOff x="13203" y="7333"/>
            <a:chExt cx="908" cy="566"/>
          </a:xfrm>
        </p:grpSpPr>
        <p:sp>
          <p:nvSpPr>
            <p:cNvPr id="55" name="矩形 54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56" name="对象 55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9" name="" r:id="rId9" imgW="396240" imgH="214630" progId="Equation.KSEE3">
                    <p:embed/>
                  </p:oleObj>
                </mc:Choice>
                <mc:Fallback>
                  <p:oleObj name="" r:id="rId9" imgW="396240" imgH="214630" progId="Equation.KSEE3">
                    <p:embed/>
                    <p:pic>
                      <p:nvPicPr>
                        <p:cNvPr id="0" name="对象 5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5602009" y="3384673"/>
          <a:ext cx="4545013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0" name="Equation" r:id="rId10" imgW="49987200" imgH="38404800" progId="Equation.DSMT4">
                  <p:embed/>
                </p:oleObj>
              </mc:Choice>
              <mc:Fallback>
                <p:oleObj name="Equation" r:id="rId10" imgW="49987200" imgH="38404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02009" y="3384673"/>
                        <a:ext cx="4545013" cy="301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7"/>
              <p:cNvSpPr txBox="1"/>
              <p:nvPr/>
            </p:nvSpPr>
            <p:spPr>
              <a:xfrm>
                <a:off x="5177134" y="2985680"/>
                <a:ext cx="4799965" cy="5219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 3     4     5      6    7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134" y="2985680"/>
                <a:ext cx="479996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13" t="-104" r="13" b="104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8"/>
              <p:cNvSpPr txBox="1">
                <a:spLocks noChangeArrowheads="1"/>
              </p:cNvSpPr>
              <p:nvPr/>
            </p:nvSpPr>
            <p:spPr bwMode="auto">
              <a:xfrm>
                <a:off x="4919959" y="3385095"/>
                <a:ext cx="803910" cy="3107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9959" y="3385095"/>
                <a:ext cx="803910" cy="3107055"/>
              </a:xfrm>
              <a:prstGeom prst="rect">
                <a:avLst/>
              </a:prstGeom>
              <a:blipFill rotWithShape="1">
                <a:blip r:embed="rId5"/>
                <a:stretch>
                  <a:fillRect l="-76" t="-18" r="76" b="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9"/>
          <p:cNvSpPr/>
          <p:nvPr/>
        </p:nvSpPr>
        <p:spPr>
          <a:xfrm>
            <a:off x="9003009" y="3385095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10"/>
          <p:cNvSpPr/>
          <p:nvPr/>
        </p:nvSpPr>
        <p:spPr>
          <a:xfrm>
            <a:off x="5614014" y="4703990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571719" y="5578385"/>
            <a:ext cx="576580" cy="359410"/>
            <a:chOff x="13203" y="7333"/>
            <a:chExt cx="908" cy="566"/>
          </a:xfrm>
        </p:grpSpPr>
        <p:sp>
          <p:nvSpPr>
            <p:cNvPr id="59" name="矩形 58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60" name="对象 59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1" name="" r:id="rId12" imgW="396240" imgH="214630" progId="Equation.KSEE3">
                    <p:embed/>
                  </p:oleObj>
                </mc:Choice>
                <mc:Fallback>
                  <p:oleObj name="" r:id="rId12" imgW="396240" imgH="214630" progId="Equation.KSEE3">
                    <p:embed/>
                    <p:pic>
                      <p:nvPicPr>
                        <p:cNvPr id="0" name="对象 5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Rectangle 10"/>
          <p:cNvSpPr/>
          <p:nvPr/>
        </p:nvSpPr>
        <p:spPr>
          <a:xfrm>
            <a:off x="5600679" y="4244516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9"/>
          <p:cNvSpPr/>
          <p:nvPr/>
        </p:nvSpPr>
        <p:spPr>
          <a:xfrm>
            <a:off x="8325206" y="3425879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963388" y="5096860"/>
            <a:ext cx="576580" cy="359410"/>
            <a:chOff x="13203" y="7333"/>
            <a:chExt cx="908" cy="566"/>
          </a:xfrm>
        </p:grpSpPr>
        <p:sp>
          <p:nvSpPr>
            <p:cNvPr id="64" name="矩形 63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65" name="对象 64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2" name="" r:id="rId13" imgW="396240" imgH="214630" progId="Equation.KSEE3">
                    <p:embed/>
                  </p:oleObj>
                </mc:Choice>
                <mc:Fallback>
                  <p:oleObj name="" r:id="rId13" imgW="396240" imgH="214630" progId="Equation.KSEE3">
                    <p:embed/>
                    <p:pic>
                      <p:nvPicPr>
                        <p:cNvPr id="0" name="对象 6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" name="Rectangle 10"/>
          <p:cNvSpPr/>
          <p:nvPr/>
        </p:nvSpPr>
        <p:spPr>
          <a:xfrm>
            <a:off x="5596933" y="3807757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/>
          <p:cNvSpPr/>
          <p:nvPr/>
        </p:nvSpPr>
        <p:spPr>
          <a:xfrm>
            <a:off x="5757712" y="3413035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6315831" y="3371971"/>
            <a:ext cx="576580" cy="359410"/>
            <a:chOff x="13203" y="7333"/>
            <a:chExt cx="908" cy="566"/>
          </a:xfrm>
        </p:grpSpPr>
        <p:sp>
          <p:nvSpPr>
            <p:cNvPr id="69" name="矩形 68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70" name="对象 69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3" name="" r:id="rId14" imgW="396240" imgH="214630" progId="Equation.KSEE3">
                    <p:embed/>
                  </p:oleObj>
                </mc:Choice>
                <mc:Fallback>
                  <p:oleObj name="" r:id="rId14" imgW="396240" imgH="214630" progId="Equation.KSEE3">
                    <p:embed/>
                    <p:pic>
                      <p:nvPicPr>
                        <p:cNvPr id="0" name="对象 6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" name="Rectangle 10"/>
          <p:cNvSpPr/>
          <p:nvPr/>
        </p:nvSpPr>
        <p:spPr>
          <a:xfrm>
            <a:off x="5565733" y="3422079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9"/>
          <p:cNvSpPr/>
          <p:nvPr/>
        </p:nvSpPr>
        <p:spPr>
          <a:xfrm>
            <a:off x="7695098" y="3385095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79934" y="4496733"/>
            <a:ext cx="3815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行减去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14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 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间接增加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14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7" grpId="0" animBg="1"/>
      <p:bldP spid="48" grpId="0" animBg="1"/>
      <p:bldP spid="52" grpId="0" animBg="1"/>
      <p:bldP spid="53" grpId="0" animBg="1"/>
      <p:bldP spid="36" grpId="0"/>
      <p:bldP spid="37" grpId="0"/>
      <p:bldP spid="38" grpId="0" animBg="1"/>
      <p:bldP spid="38" grpId="1" animBg="1"/>
      <p:bldP spid="57" grpId="0" animBg="1"/>
      <p:bldP spid="57" grpId="1" animBg="1"/>
      <p:bldP spid="61" grpId="0" animBg="1"/>
      <p:bldP spid="61" grpId="1" animBg="1"/>
      <p:bldP spid="62" grpId="0" animBg="1"/>
      <p:bldP spid="62" grpId="1" animBg="1"/>
      <p:bldP spid="66" grpId="0" animBg="1"/>
      <p:bldP spid="66" grpId="1" animBg="1"/>
      <p:bldP spid="67" grpId="0" animBg="1"/>
      <p:bldP spid="67" grpId="1" animBg="1"/>
      <p:bldP spid="71" grpId="0" animBg="1"/>
      <p:bldP spid="71" grpId="1" animBg="1"/>
      <p:bldP spid="72" grpId="0" animBg="1"/>
      <p:bldP spid="7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5476995" y="675566"/>
                <a:ext cx="41281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</m:oMath>
                </a14:m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15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7</m:t>
                    </m:r>
                    <m:r>
                      <a:rPr lang="en-US" altLang="zh-CN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右子树增加代价：</a:t>
                </a:r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8</m:t>
                    </m:r>
                  </m:oMath>
                </a14:m>
                <a:endParaRPr lang="en-US" altLang="zh-CN" b="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995" y="675566"/>
                <a:ext cx="4128186" cy="1200329"/>
              </a:xfrm>
              <a:prstGeom prst="rect">
                <a:avLst/>
              </a:prstGeom>
              <a:blipFill rotWithShape="1">
                <a:blip r:embed="rId1"/>
                <a:stretch>
                  <a:fillRect l="-3" t="-47" r="4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536318" y="233206"/>
          <a:ext cx="4545013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Equation" r:id="rId2" imgW="49987200" imgH="38404800" progId="Equation.DSMT4">
                  <p:embed/>
                </p:oleObj>
              </mc:Choice>
              <mc:Fallback>
                <p:oleObj name="Equation" r:id="rId2" imgW="49987200" imgH="38404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318" y="233206"/>
                        <a:ext cx="4545013" cy="301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 Box 7"/>
              <p:cNvSpPr txBox="1"/>
              <p:nvPr/>
            </p:nvSpPr>
            <p:spPr>
              <a:xfrm>
                <a:off x="111443" y="-165787"/>
                <a:ext cx="4799965" cy="5219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 3     4     5      6    7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3" y="-165787"/>
                <a:ext cx="479996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7" t="10" r="7" b="11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 Box 8"/>
              <p:cNvSpPr txBox="1">
                <a:spLocks noChangeArrowheads="1"/>
              </p:cNvSpPr>
              <p:nvPr/>
            </p:nvSpPr>
            <p:spPr bwMode="auto">
              <a:xfrm>
                <a:off x="-145732" y="233628"/>
                <a:ext cx="803910" cy="3107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45732" y="233628"/>
                <a:ext cx="803910" cy="3107055"/>
              </a:xfrm>
              <a:prstGeom prst="rect">
                <a:avLst/>
              </a:prstGeom>
              <a:blipFill rotWithShape="1">
                <a:blip r:embed="rId5"/>
                <a:stretch>
                  <a:fillRect l="39" t="-19" r="40" b="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9"/>
          <p:cNvSpPr/>
          <p:nvPr/>
        </p:nvSpPr>
        <p:spPr>
          <a:xfrm>
            <a:off x="3937318" y="233628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10"/>
          <p:cNvSpPr/>
          <p:nvPr/>
        </p:nvSpPr>
        <p:spPr>
          <a:xfrm>
            <a:off x="548323" y="1552523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2506028" y="2426918"/>
            <a:ext cx="576580" cy="359410"/>
            <a:chOff x="13203" y="7333"/>
            <a:chExt cx="908" cy="566"/>
          </a:xfrm>
        </p:grpSpPr>
        <p:sp>
          <p:nvSpPr>
            <p:cNvPr id="59" name="矩形 58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60" name="对象 59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1" name="" r:id="rId6" imgW="396240" imgH="214630" progId="Equation.KSEE3">
                    <p:embed/>
                  </p:oleObj>
                </mc:Choice>
                <mc:Fallback>
                  <p:oleObj name="" r:id="rId6" imgW="396240" imgH="214630" progId="Equation.KSEE3">
                    <p:embed/>
                    <p:pic>
                      <p:nvPicPr>
                        <p:cNvPr id="0" name="对象 4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Rectangle 10"/>
          <p:cNvSpPr/>
          <p:nvPr/>
        </p:nvSpPr>
        <p:spPr>
          <a:xfrm>
            <a:off x="534988" y="1093049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9"/>
          <p:cNvSpPr/>
          <p:nvPr/>
        </p:nvSpPr>
        <p:spPr>
          <a:xfrm>
            <a:off x="3259515" y="274412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897697" y="1945393"/>
            <a:ext cx="576580" cy="359410"/>
            <a:chOff x="13203" y="7333"/>
            <a:chExt cx="908" cy="566"/>
          </a:xfrm>
        </p:grpSpPr>
        <p:sp>
          <p:nvSpPr>
            <p:cNvPr id="64" name="矩形 63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65" name="对象 64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2" name="" r:id="rId8" imgW="396240" imgH="214630" progId="Equation.KSEE3">
                    <p:embed/>
                  </p:oleObj>
                </mc:Choice>
                <mc:Fallback>
                  <p:oleObj name="" r:id="rId8" imgW="396240" imgH="214630" progId="Equation.KSEE3">
                    <p:embed/>
                    <p:pic>
                      <p:nvPicPr>
                        <p:cNvPr id="0" name="对象 5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6" name="Rectangle 10"/>
          <p:cNvSpPr/>
          <p:nvPr/>
        </p:nvSpPr>
        <p:spPr>
          <a:xfrm>
            <a:off x="531242" y="656290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9"/>
          <p:cNvSpPr/>
          <p:nvPr/>
        </p:nvSpPr>
        <p:spPr>
          <a:xfrm>
            <a:off x="692021" y="261568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250140" y="220504"/>
            <a:ext cx="576580" cy="359410"/>
            <a:chOff x="13203" y="7333"/>
            <a:chExt cx="908" cy="566"/>
          </a:xfrm>
        </p:grpSpPr>
        <p:sp>
          <p:nvSpPr>
            <p:cNvPr id="69" name="矩形 68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70" name="对象 69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3" name="" r:id="rId9" imgW="396240" imgH="214630" progId="Equation.KSEE3">
                    <p:embed/>
                  </p:oleObj>
                </mc:Choice>
                <mc:Fallback>
                  <p:oleObj name="" r:id="rId9" imgW="396240" imgH="214630" progId="Equation.KSEE3">
                    <p:embed/>
                    <p:pic>
                      <p:nvPicPr>
                        <p:cNvPr id="0" name="对象 5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" name="Rectangle 10"/>
          <p:cNvSpPr/>
          <p:nvPr/>
        </p:nvSpPr>
        <p:spPr>
          <a:xfrm>
            <a:off x="500042" y="270612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9"/>
          <p:cNvSpPr/>
          <p:nvPr/>
        </p:nvSpPr>
        <p:spPr>
          <a:xfrm>
            <a:off x="2629407" y="233628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4" name="Object 6"/>
          <p:cNvGraphicFramePr>
            <a:graphicFrameLocks noChangeAspect="1"/>
          </p:cNvGraphicFramePr>
          <p:nvPr/>
        </p:nvGraphicFramePr>
        <p:xfrm>
          <a:off x="5474391" y="3355593"/>
          <a:ext cx="4545013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4" name="Equation" r:id="rId10" imgW="49987200" imgH="38404800" progId="Equation.DSMT4">
                  <p:embed/>
                </p:oleObj>
              </mc:Choice>
              <mc:Fallback>
                <p:oleObj name="Equation" r:id="rId10" imgW="49987200" imgH="38404800" progId="Equation.DSMT4">
                  <p:embed/>
                  <p:pic>
                    <p:nvPicPr>
                      <p:cNvPr id="0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74391" y="3355593"/>
                        <a:ext cx="4545013" cy="301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 Box 7"/>
              <p:cNvSpPr txBox="1"/>
              <p:nvPr/>
            </p:nvSpPr>
            <p:spPr>
              <a:xfrm>
                <a:off x="5049516" y="2956600"/>
                <a:ext cx="4799965" cy="52197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24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</a:rPr>
                      <m:t>𝒋</m:t>
                    </m:r>
                  </m:oMath>
                </a14:m>
                <a:r>
                  <a:rPr lang="en-US" altLang="zh-CN" sz="2800" b="1" i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</a:rPr>
                  <a:t> = 1     2     3     4     5      6    7</a:t>
                </a:r>
                <a:endParaRPr lang="en-US" altLang="zh-CN" sz="2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516" y="2956600"/>
                <a:ext cx="479996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13" t="-8" r="13" b="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4792341" y="3356015"/>
                <a:ext cx="803910" cy="31070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宋体" panose="02010600030101010101" pitchFamily="2" charset="-122"/>
                        <a:cs typeface="+mn-cs"/>
                      </a:rPr>
                      <m:t>𝒊</m:t>
                    </m:r>
                  </m:oMath>
                </a14:m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2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3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4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5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6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7</a:t>
                </a:r>
                <a:endParaRPr kumimoji="0" lang="en-US" altLang="zh-CN" sz="2800" b="1" i="1" kern="1200" cap="none" spc="0" normalizeH="0" baseline="0" noProof="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2341" y="3356015"/>
                <a:ext cx="803910" cy="3107055"/>
              </a:xfrm>
              <a:prstGeom prst="rect">
                <a:avLst/>
              </a:prstGeom>
              <a:blipFill rotWithShape="1">
                <a:blip r:embed="rId5"/>
                <a:stretch>
                  <a:fillRect l="-78" t="-1" r="78" b="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9"/>
          <p:cNvSpPr/>
          <p:nvPr/>
        </p:nvSpPr>
        <p:spPr>
          <a:xfrm>
            <a:off x="8875391" y="3356015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10"/>
          <p:cNvSpPr/>
          <p:nvPr/>
        </p:nvSpPr>
        <p:spPr>
          <a:xfrm>
            <a:off x="5486396" y="4674910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7444101" y="5549305"/>
            <a:ext cx="576580" cy="359410"/>
            <a:chOff x="13203" y="7333"/>
            <a:chExt cx="908" cy="566"/>
          </a:xfrm>
        </p:grpSpPr>
        <p:sp>
          <p:nvSpPr>
            <p:cNvPr id="80" name="矩形 79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81" name="对象 80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5" name="" r:id="rId11" imgW="396240" imgH="214630" progId="Equation.KSEE3">
                    <p:embed/>
                  </p:oleObj>
                </mc:Choice>
                <mc:Fallback>
                  <p:oleObj name="" r:id="rId11" imgW="396240" imgH="214630" progId="Equation.KSEE3">
                    <p:embed/>
                    <p:pic>
                      <p:nvPicPr>
                        <p:cNvPr id="0" name="对象 5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" name="Rectangle 10"/>
          <p:cNvSpPr/>
          <p:nvPr/>
        </p:nvSpPr>
        <p:spPr>
          <a:xfrm>
            <a:off x="5473061" y="4215436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9"/>
          <p:cNvSpPr/>
          <p:nvPr/>
        </p:nvSpPr>
        <p:spPr>
          <a:xfrm>
            <a:off x="8197588" y="3396799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835770" y="5067780"/>
            <a:ext cx="576580" cy="359410"/>
            <a:chOff x="13203" y="7333"/>
            <a:chExt cx="908" cy="566"/>
          </a:xfrm>
        </p:grpSpPr>
        <p:sp>
          <p:nvSpPr>
            <p:cNvPr id="85" name="矩形 84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86" name="对象 85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6" name="" r:id="rId12" imgW="396240" imgH="214630" progId="Equation.KSEE3">
                    <p:embed/>
                  </p:oleObj>
                </mc:Choice>
                <mc:Fallback>
                  <p:oleObj name="" r:id="rId12" imgW="396240" imgH="214630" progId="Equation.KSEE3">
                    <p:embed/>
                    <p:pic>
                      <p:nvPicPr>
                        <p:cNvPr id="0" name="对象 6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7" name="Rectangle 10"/>
          <p:cNvSpPr/>
          <p:nvPr/>
        </p:nvSpPr>
        <p:spPr>
          <a:xfrm>
            <a:off x="5469315" y="3778677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9"/>
          <p:cNvSpPr/>
          <p:nvPr/>
        </p:nvSpPr>
        <p:spPr>
          <a:xfrm>
            <a:off x="5630094" y="3383955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188213" y="3342891"/>
            <a:ext cx="576580" cy="359410"/>
            <a:chOff x="13203" y="7333"/>
            <a:chExt cx="908" cy="566"/>
          </a:xfrm>
        </p:grpSpPr>
        <p:sp>
          <p:nvSpPr>
            <p:cNvPr id="90" name="矩形 89"/>
            <p:cNvSpPr/>
            <p:nvPr/>
          </p:nvSpPr>
          <p:spPr>
            <a:xfrm>
              <a:off x="13203" y="7333"/>
              <a:ext cx="908" cy="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graphicFrame>
          <p:nvGraphicFramePr>
            <p:cNvPr id="91" name="对象 90"/>
            <p:cNvGraphicFramePr/>
            <p:nvPr/>
          </p:nvGraphicFramePr>
          <p:xfrm>
            <a:off x="13434" y="7423"/>
            <a:ext cx="569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97" name="" r:id="rId13" imgW="396240" imgH="214630" progId="Equation.KSEE3">
                    <p:embed/>
                  </p:oleObj>
                </mc:Choice>
                <mc:Fallback>
                  <p:oleObj name="" r:id="rId13" imgW="396240" imgH="214630" progId="Equation.KSEE3">
                    <p:embed/>
                    <p:pic>
                      <p:nvPicPr>
                        <p:cNvPr id="0" name="对象 6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434" y="7423"/>
                          <a:ext cx="569" cy="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" name="Rectangle 10"/>
          <p:cNvSpPr/>
          <p:nvPr/>
        </p:nvSpPr>
        <p:spPr>
          <a:xfrm>
            <a:off x="5438115" y="3392999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9"/>
          <p:cNvSpPr/>
          <p:nvPr/>
        </p:nvSpPr>
        <p:spPr>
          <a:xfrm>
            <a:off x="7567480" y="3356015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10"/>
          <p:cNvSpPr/>
          <p:nvPr/>
        </p:nvSpPr>
        <p:spPr>
          <a:xfrm>
            <a:off x="5512113" y="5562639"/>
            <a:ext cx="4518660" cy="333375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"/>
          <p:cNvSpPr/>
          <p:nvPr/>
        </p:nvSpPr>
        <p:spPr>
          <a:xfrm>
            <a:off x="9486926" y="3340683"/>
            <a:ext cx="358775" cy="3173730"/>
          </a:xfrm>
          <a:prstGeom prst="rect">
            <a:avLst/>
          </a:pr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7" grpId="0" animBg="1"/>
      <p:bldP spid="61" grpId="0" animBg="1"/>
      <p:bldP spid="62" grpId="0" animBg="1"/>
      <p:bldP spid="66" grpId="0" animBg="1"/>
      <p:bldP spid="67" grpId="0" animBg="1"/>
      <p:bldP spid="71" grpId="0" animBg="1"/>
      <p:bldP spid="72" grpId="0" animBg="1"/>
      <p:bldP spid="75" grpId="0"/>
      <p:bldP spid="76" grpId="0"/>
      <p:bldP spid="77" grpId="0" animBg="1"/>
      <p:bldP spid="77" grpId="1" animBg="1"/>
      <p:bldP spid="78" grpId="0" animBg="1"/>
      <p:bldP spid="78" grpId="1" animBg="1"/>
      <p:bldP spid="82" grpId="0" animBg="1"/>
      <p:bldP spid="82" grpId="1" animBg="1"/>
      <p:bldP spid="83" grpId="0" animBg="1"/>
      <p:bldP spid="83" grpId="1" animBg="1"/>
      <p:bldP spid="87" grpId="0" animBg="1"/>
      <p:bldP spid="87" grpId="1" animBg="1"/>
      <p:bldP spid="88" grpId="0" animBg="1"/>
      <p:bldP spid="88" grpId="1" animBg="1"/>
      <p:bldP spid="92" grpId="0" animBg="1"/>
      <p:bldP spid="92" grpId="1" animBg="1"/>
      <p:bldP spid="93" grpId="0" animBg="1"/>
      <p:bldP spid="93" grpId="1" animBg="1"/>
      <p:bldP spid="95" grpId="0" animBg="1"/>
      <p:bldP spid="95" grpId="1" animBg="1"/>
      <p:bldP spid="96" grpId="0" animBg="1"/>
      <p:bldP spid="9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28422" name="Text Box 6"/>
              <p:cNvSpPr txBox="1">
                <a:spLocks noChangeArrowheads="1"/>
              </p:cNvSpPr>
              <p:nvPr/>
            </p:nvSpPr>
            <p:spPr bwMode="auto">
              <a:xfrm>
                <a:off x="3671143" y="182563"/>
                <a:ext cx="1046569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 algn="l">
                  <a:buClrTx/>
                  <a:buSzTx/>
                  <a:buFontTx/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𝑳</m:t>
                    </m:r>
                    <m:r>
                      <a:rPr lang="en-US" altLang="zh-CN" sz="2000" b="1" i="1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sz="2000" b="1" i="1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𝑩</m:t>
                    </m:r>
                  </m:oMath>
                </a14:m>
                <a:r>
                  <a:rPr lang="en-US" altLang="zh-CN" sz="2000" b="1" noProof="0" dirty="0">
                    <a:solidFill>
                      <a:srgbClr val="FF0000"/>
                    </a:solidFill>
                    <a:effectLst/>
                    <a:sym typeface="+mn-ea"/>
                  </a:rPr>
                  <a:t>=96</a:t>
                </a:r>
                <a:endParaRPr lang="en-US" altLang="zh-CN" sz="2000" b="1" noProof="0" dirty="0">
                  <a:solidFill>
                    <a:srgbClr val="FF0000"/>
                  </a:solidFill>
                  <a:effectLst/>
                  <a:sym typeface="+mn-ea"/>
                </a:endParaRPr>
              </a:p>
            </p:txBody>
          </p:sp>
        </mc:Choice>
        <mc:Fallback>
          <p:sp>
            <p:nvSpPr>
              <p:cNvPr id="82842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143" y="182563"/>
                <a:ext cx="1046569" cy="400110"/>
              </a:xfrm>
              <a:prstGeom prst="rect">
                <a:avLst/>
              </a:prstGeom>
              <a:blipFill rotWithShape="1">
                <a:blip r:embed="rId1"/>
                <a:stretch>
                  <a:fillRect l="-20" t="-79" r="28" b="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7154" name="Group 66"/>
          <p:cNvGrpSpPr/>
          <p:nvPr/>
        </p:nvGrpSpPr>
        <p:grpSpPr>
          <a:xfrm>
            <a:off x="1688356" y="130175"/>
            <a:ext cx="8542338" cy="2374900"/>
            <a:chOff x="756" y="82"/>
            <a:chExt cx="5381" cy="1496"/>
          </a:xfrm>
        </p:grpSpPr>
        <p:sp>
          <p:nvSpPr>
            <p:cNvPr id="828421" name="Rectangle 5"/>
            <p:cNvSpPr>
              <a:spLocks noChangeArrowheads="1"/>
            </p:cNvSpPr>
            <p:nvPr/>
          </p:nvSpPr>
          <p:spPr bwMode="auto">
            <a:xfrm>
              <a:off x="2669" y="82"/>
              <a:ext cx="1315" cy="318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rPr>
                <a:t>所有解集合</a:t>
              </a:r>
              <a:endParaRPr lang="zh-CN" altLang="en-US" sz="2000" b="1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8423" name="Rectangle 7"/>
                <p:cNvSpPr>
                  <a:spLocks noChangeArrowheads="1"/>
                </p:cNvSpPr>
                <p:nvPr/>
              </p:nvSpPr>
              <p:spPr bwMode="auto">
                <a:xfrm>
                  <a:off x="1400" y="717"/>
                  <a:ext cx="1314" cy="317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vl="0" algn="ctr">
                    <a:defRPr/>
                  </a:pPr>
                  <a:r>
                    <a:rPr kumimoji="0" lang="zh-CN" alt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包括边</a:t>
                  </a:r>
                  <a14:m>
                    <m:oMath xmlns:m="http://schemas.openxmlformats.org/officeDocument/2006/math"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(</m:t>
                      </m:r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𝟒</m:t>
                      </m:r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, </m:t>
                      </m:r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𝟔</m:t>
                      </m:r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)</m:t>
                      </m:r>
                    </m:oMath>
                  </a14:m>
                  <a:endPara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8423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0" y="717"/>
                  <a:ext cx="1314" cy="317"/>
                </a:xfrm>
                <a:prstGeom prst="rect">
                  <a:avLst/>
                </a:prstGeom>
                <a:blipFill rotWithShape="1">
                  <a:blip r:embed="rId2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8424" name="Rectangle 8"/>
                <p:cNvSpPr>
                  <a:spLocks noChangeArrowheads="1"/>
                </p:cNvSpPr>
                <p:nvPr/>
              </p:nvSpPr>
              <p:spPr bwMode="auto">
                <a:xfrm>
                  <a:off x="3939" y="717"/>
                  <a:ext cx="1497" cy="317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ctr">
                    <a:buClrTx/>
                    <a:buSzTx/>
                    <a:buFontTx/>
                    <a:defRPr/>
                  </a:pPr>
                  <a:r>
                    <a:rPr lang="zh-CN" altLang="en-US" sz="2000" b="1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不包括边</a:t>
                  </a:r>
                  <a14:m>
                    <m:oMath xmlns:m="http://schemas.openxmlformats.org/officeDocument/2006/math"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(</m:t>
                      </m:r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𝟒</m:t>
                      </m:r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, </m:t>
                      </m:r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𝟔</m:t>
                      </m:r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)</m:t>
                      </m:r>
                    </m:oMath>
                  </a14:m>
                  <a:endPara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828424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39" y="717"/>
                  <a:ext cx="1497" cy="317"/>
                </a:xfrm>
                <a:prstGeom prst="rect">
                  <a:avLst/>
                </a:prstGeom>
                <a:blipFill rotWithShape="1">
                  <a:blip r:embed="rId3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842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756" y="750"/>
                  <a:ext cx="674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𝑳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.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𝑩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 </m:t>
                      </m:r>
                    </m:oMath>
                  </a14:m>
                  <a:r>
                    <a:rPr kumimoji="0" lang="en-US" altLang="zh-CN" sz="2000" b="1" kern="1200" cap="none" spc="0" normalizeH="0" baseline="0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=99</a:t>
                  </a:r>
                  <a:endParaRPr kumimoji="0" lang="en-US" altLang="zh-CN" sz="20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28427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6" y="750"/>
                  <a:ext cx="674" cy="252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842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382" y="733"/>
                  <a:ext cx="755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𝑳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.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𝑩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 </m:t>
                      </m:r>
                    </m:oMath>
                  </a14:m>
                  <a:r>
                    <a:rPr lang="en-US" altLang="zh-CN" sz="2000" b="1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=128</a:t>
                  </a:r>
                  <a:endPara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828428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82" y="733"/>
                  <a:ext cx="755" cy="252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8429" name="Rectangle 13"/>
                <p:cNvSpPr>
                  <a:spLocks noChangeArrowheads="1"/>
                </p:cNvSpPr>
                <p:nvPr/>
              </p:nvSpPr>
              <p:spPr bwMode="auto">
                <a:xfrm>
                  <a:off x="1400" y="1261"/>
                  <a:ext cx="1314" cy="317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ctr">
                    <a:buClrTx/>
                    <a:buSzTx/>
                    <a:buFontTx/>
                    <a:defRPr/>
                  </a:pPr>
                  <a:r>
                    <a:rPr lang="zh-CN" altLang="en-US" sz="2000" b="1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包括边</a:t>
                  </a:r>
                  <a14:m>
                    <m:oMath xmlns:m="http://schemas.openxmlformats.org/officeDocument/2006/math"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(</m:t>
                      </m:r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𝟑</m:t>
                      </m:r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, </m:t>
                      </m:r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𝟓</m:t>
                      </m:r>
                      <m:r>
                        <a:rPr lang="zh-CN" altLang="en-US" sz="2000" b="1" i="1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)</m:t>
                      </m:r>
                    </m:oMath>
                  </a14:m>
                  <a:endPara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828429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0" y="1261"/>
                  <a:ext cx="1314" cy="317"/>
                </a:xfrm>
                <a:prstGeom prst="rect">
                  <a:avLst/>
                </a:prstGeom>
                <a:blipFill rotWithShape="1">
                  <a:blip r:embed="rId6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8430" name="Rectangle 14"/>
                <p:cNvSpPr>
                  <a:spLocks noChangeArrowheads="1"/>
                </p:cNvSpPr>
                <p:nvPr/>
              </p:nvSpPr>
              <p:spPr bwMode="auto">
                <a:xfrm>
                  <a:off x="2877" y="1261"/>
                  <a:ext cx="1479" cy="317"/>
                </a:xfrm>
                <a:prstGeom prst="rect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noAutofit/>
                </a:bodyPr>
                <a:lstStyle/>
                <a:p>
                  <a:pPr lvl="0" algn="ctr">
                    <a:buClrTx/>
                    <a:buSzTx/>
                    <a:buFontTx/>
                    <a:defRPr/>
                  </a:pPr>
                  <a:r>
                    <a:rPr lang="zh-CN" altLang="en-US" sz="2000" b="1" noProof="0" dirty="0">
                      <a:ln>
                        <a:noFill/>
                      </a:ln>
                      <a:solidFill>
                        <a:srgbClr val="66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不包括边</a:t>
                  </a:r>
                  <a14:m>
                    <m:oMath xmlns:m="http://schemas.openxmlformats.org/officeDocument/2006/math"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(</m:t>
                      </m:r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𝟑</m:t>
                      </m:r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, </m:t>
                      </m:r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𝟓</m:t>
                      </m:r>
                      <m:r>
                        <a:rPr lang="zh-CN" altLang="en-US" sz="2000" b="1" i="1" dirty="0">
                          <a:solidFill>
                            <a:srgbClr val="0000FF"/>
                          </a:solidFill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)</m:t>
                      </m:r>
                    </m:oMath>
                  </a14:m>
                  <a:endPara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828430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77" y="1261"/>
                  <a:ext cx="1479" cy="317"/>
                </a:xfrm>
                <a:prstGeom prst="rect">
                  <a:avLst/>
                </a:prstGeom>
                <a:blipFill rotWithShape="1">
                  <a:blip r:embed="rId7"/>
                </a:blip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162" name="Line 15"/>
            <p:cNvSpPr/>
            <p:nvPr/>
          </p:nvSpPr>
          <p:spPr>
            <a:xfrm flipH="1">
              <a:off x="2151" y="400"/>
              <a:ext cx="998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77163" name="Line 16"/>
            <p:cNvSpPr/>
            <p:nvPr/>
          </p:nvSpPr>
          <p:spPr>
            <a:xfrm>
              <a:off x="3512" y="400"/>
              <a:ext cx="1089" cy="31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77164" name="Line 17"/>
            <p:cNvSpPr/>
            <p:nvPr/>
          </p:nvSpPr>
          <p:spPr>
            <a:xfrm>
              <a:off x="1970" y="1025"/>
              <a:ext cx="0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77165" name="Line 18"/>
            <p:cNvSpPr/>
            <p:nvPr/>
          </p:nvSpPr>
          <p:spPr>
            <a:xfrm>
              <a:off x="2197" y="1025"/>
              <a:ext cx="1315" cy="22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843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756" y="1262"/>
                  <a:ext cx="674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𝑳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.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𝑩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 </m:t>
                      </m:r>
                    </m:oMath>
                  </a14:m>
                  <a:r>
                    <a:rPr lang="en-US" altLang="zh-CN" sz="2000" b="1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=99</a:t>
                  </a:r>
                  <a:endPara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828435" name="Text 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56" y="1262"/>
                  <a:ext cx="674" cy="252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843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56" y="1252"/>
                  <a:ext cx="746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𝑳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.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𝑩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 </m:t>
                      </m:r>
                    </m:oMath>
                  </a14:m>
                  <a:r>
                    <a:rPr lang="en-US" altLang="zh-CN" sz="2000" b="1" noProof="0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  <a:sym typeface="+mn-ea"/>
                    </a:rPr>
                    <a:t>=117</a:t>
                  </a:r>
                  <a:endPara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endParaRPr>
                </a:p>
              </p:txBody>
            </p:sp>
          </mc:Choice>
          <mc:Fallback>
            <p:sp>
              <p:nvSpPr>
                <p:cNvPr id="828436" name="Text 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56" y="1252"/>
                  <a:ext cx="746" cy="252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28451" name="Rectangle 35"/>
              <p:cNvSpPr>
                <a:spLocks noChangeArrowheads="1"/>
              </p:cNvSpPr>
              <p:nvPr/>
            </p:nvSpPr>
            <p:spPr bwMode="auto">
              <a:xfrm>
                <a:off x="2717055" y="2851150"/>
                <a:ext cx="208756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包括边</a:t>
                </a:r>
                <a14:m>
                  <m:oMath xmlns:m="http://schemas.openxmlformats.org/officeDocument/2006/math"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𝟏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51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5" y="2851150"/>
                <a:ext cx="2087563" cy="503238"/>
              </a:xfrm>
              <a:prstGeom prst="rect">
                <a:avLst/>
              </a:prstGeom>
              <a:blipFill rotWithShape="1">
                <a:blip r:embed="rId9"/>
                <a:stretch>
                  <a:fillRect l="-329" t="-1262" r="-294" b="-1199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52" name="Rectangle 36"/>
              <p:cNvSpPr>
                <a:spLocks noChangeArrowheads="1"/>
              </p:cNvSpPr>
              <p:nvPr/>
            </p:nvSpPr>
            <p:spPr bwMode="auto">
              <a:xfrm>
                <a:off x="5055443" y="2851150"/>
                <a:ext cx="237966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不包括边</a:t>
                </a:r>
                <a14:m>
                  <m:oMath xmlns:m="http://schemas.openxmlformats.org/officeDocument/2006/math"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𝟏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52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5443" y="2851150"/>
                <a:ext cx="2379663" cy="503238"/>
              </a:xfrm>
              <a:prstGeom prst="rect">
                <a:avLst/>
              </a:prstGeom>
              <a:blipFill rotWithShape="1">
                <a:blip r:embed="rId10"/>
                <a:stretch>
                  <a:fillRect l="-276" t="-1262" r="-245" b="-1199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8453" name="Line 37"/>
          <p:cNvSpPr/>
          <p:nvPr/>
        </p:nvSpPr>
        <p:spPr>
          <a:xfrm>
            <a:off x="3623518" y="2476500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28454" name="Line 38"/>
          <p:cNvSpPr/>
          <p:nvPr/>
        </p:nvSpPr>
        <p:spPr>
          <a:xfrm>
            <a:off x="4011661" y="2488292"/>
            <a:ext cx="2087563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8455" name="Text Box 39"/>
              <p:cNvSpPr txBox="1">
                <a:spLocks noChangeArrowheads="1"/>
              </p:cNvSpPr>
              <p:nvPr/>
            </p:nvSpPr>
            <p:spPr bwMode="auto">
              <a:xfrm>
                <a:off x="1561990" y="2817813"/>
                <a:ext cx="1184683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𝑳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=112</a:t>
                </a:r>
                <a:endParaRPr lang="en-US" altLang="zh-CN" sz="2000" b="1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55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1990" y="2817813"/>
                <a:ext cx="1184683" cy="400110"/>
              </a:xfrm>
              <a:prstGeom prst="rect">
                <a:avLst/>
              </a:prstGeom>
              <a:blipFill rotWithShape="1">
                <a:blip r:embed="rId11"/>
                <a:stretch>
                  <a:fillRect l="-44" t="-79" r="25" b="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56" name="Text Box 40"/>
              <p:cNvSpPr txBox="1">
                <a:spLocks noChangeArrowheads="1"/>
              </p:cNvSpPr>
              <p:nvPr/>
            </p:nvSpPr>
            <p:spPr bwMode="auto">
              <a:xfrm>
                <a:off x="7389385" y="2889568"/>
                <a:ext cx="119885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𝑳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=125</a:t>
                </a:r>
                <a:endParaRPr lang="en-US" altLang="zh-CN" sz="2000" b="1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56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9385" y="2889568"/>
                <a:ext cx="1198854" cy="400110"/>
              </a:xfrm>
              <a:prstGeom prst="rect">
                <a:avLst/>
              </a:prstGeom>
              <a:blipFill rotWithShape="1">
                <a:blip r:embed="rId12"/>
                <a:stretch>
                  <a:fillRect l="-44" t="-79" r="42" b="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57" name="Rectangle 41"/>
              <p:cNvSpPr>
                <a:spLocks noChangeArrowheads="1"/>
              </p:cNvSpPr>
              <p:nvPr/>
            </p:nvSpPr>
            <p:spPr bwMode="auto">
              <a:xfrm>
                <a:off x="2717055" y="3700463"/>
                <a:ext cx="208756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包括边</a:t>
                </a:r>
                <a14:m>
                  <m:oMath xmlns:m="http://schemas.openxmlformats.org/officeDocument/2006/math"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𝟏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𝟒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57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5" y="3700463"/>
                <a:ext cx="2087563" cy="503238"/>
              </a:xfrm>
              <a:prstGeom prst="rect">
                <a:avLst/>
              </a:prstGeom>
              <a:blipFill rotWithShape="1">
                <a:blip r:embed="rId13"/>
                <a:stretch>
                  <a:fillRect l="-329" t="-1325" r="-294" b="-1262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58" name="Rectangle 42"/>
              <p:cNvSpPr>
                <a:spLocks noChangeArrowheads="1"/>
              </p:cNvSpPr>
              <p:nvPr/>
            </p:nvSpPr>
            <p:spPr bwMode="auto">
              <a:xfrm>
                <a:off x="5055443" y="3700463"/>
                <a:ext cx="237966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不包括边</a:t>
                </a:r>
                <a14:m>
                  <m:oMath xmlns:m="http://schemas.openxmlformats.org/officeDocument/2006/math"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𝟏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𝟒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58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5443" y="3700463"/>
                <a:ext cx="2379663" cy="503238"/>
              </a:xfrm>
              <a:prstGeom prst="rect">
                <a:avLst/>
              </a:prstGeom>
              <a:blipFill rotWithShape="1">
                <a:blip r:embed="rId14"/>
                <a:stretch>
                  <a:fillRect l="-276" t="-1325" r="-245" b="-1262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8459" name="Line 43"/>
          <p:cNvSpPr/>
          <p:nvPr/>
        </p:nvSpPr>
        <p:spPr>
          <a:xfrm>
            <a:off x="3623518" y="3325813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28460" name="Line 44"/>
          <p:cNvSpPr/>
          <p:nvPr/>
        </p:nvSpPr>
        <p:spPr>
          <a:xfrm>
            <a:off x="3983880" y="3325813"/>
            <a:ext cx="2087563" cy="3603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8461" name="Text Box 45"/>
              <p:cNvSpPr txBox="1">
                <a:spLocks noChangeArrowheads="1"/>
              </p:cNvSpPr>
              <p:nvPr/>
            </p:nvSpPr>
            <p:spPr bwMode="auto">
              <a:xfrm>
                <a:off x="1547068" y="3654425"/>
                <a:ext cx="119885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𝑳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=126</a:t>
                </a:r>
                <a:endParaRPr lang="en-US" altLang="zh-CN" sz="2000" b="1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61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068" y="3654425"/>
                <a:ext cx="1198854" cy="400110"/>
              </a:xfrm>
              <a:prstGeom prst="rect">
                <a:avLst/>
              </a:prstGeom>
              <a:blipFill rotWithShape="1">
                <a:blip r:embed="rId15"/>
                <a:stretch>
                  <a:fillRect l="-17" r="15" b="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62" name="Text Box 46"/>
              <p:cNvSpPr txBox="1">
                <a:spLocks noChangeArrowheads="1"/>
              </p:cNvSpPr>
              <p:nvPr/>
            </p:nvSpPr>
            <p:spPr bwMode="auto">
              <a:xfrm>
                <a:off x="7389385" y="3735070"/>
                <a:ext cx="119885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𝑳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=153</a:t>
                </a:r>
                <a:endParaRPr lang="en-US" altLang="zh-CN" sz="2000" b="1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62" name="Text 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9385" y="3735070"/>
                <a:ext cx="1198854" cy="400110"/>
              </a:xfrm>
              <a:prstGeom prst="rect">
                <a:avLst/>
              </a:prstGeom>
              <a:blipFill rotWithShape="1">
                <a:blip r:embed="rId16"/>
                <a:stretch>
                  <a:fillRect l="-44" r="42" b="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63" name="Rectangle 47"/>
              <p:cNvSpPr>
                <a:spLocks noChangeArrowheads="1"/>
              </p:cNvSpPr>
              <p:nvPr/>
            </p:nvSpPr>
            <p:spPr bwMode="auto">
              <a:xfrm>
                <a:off x="2717055" y="4508500"/>
                <a:ext cx="208756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包括边</a:t>
                </a:r>
                <a14:m>
                  <m:oMath xmlns:m="http://schemas.openxmlformats.org/officeDocument/2006/math"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𝟔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𝟕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63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5" y="4508500"/>
                <a:ext cx="2087563" cy="503238"/>
              </a:xfrm>
              <a:prstGeom prst="rect">
                <a:avLst/>
              </a:prstGeom>
              <a:blipFill rotWithShape="1">
                <a:blip r:embed="rId17"/>
                <a:stretch>
                  <a:fillRect l="-329" t="-1262" r="-294" b="-1199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64" name="Rectangle 48"/>
              <p:cNvSpPr>
                <a:spLocks noChangeArrowheads="1"/>
              </p:cNvSpPr>
              <p:nvPr/>
            </p:nvSpPr>
            <p:spPr bwMode="auto">
              <a:xfrm>
                <a:off x="5055443" y="4508500"/>
                <a:ext cx="234791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不包括边</a:t>
                </a:r>
                <a14:m>
                  <m:oMath xmlns:m="http://schemas.openxmlformats.org/officeDocument/2006/math"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𝟔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𝟕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64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5443" y="4508500"/>
                <a:ext cx="2347913" cy="503238"/>
              </a:xfrm>
              <a:prstGeom prst="rect">
                <a:avLst/>
              </a:prstGeom>
              <a:blipFill rotWithShape="1">
                <a:blip r:embed="rId18"/>
                <a:stretch>
                  <a:fillRect l="-279" t="-1262" r="-248" b="-1199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8465" name="Line 49"/>
          <p:cNvSpPr/>
          <p:nvPr/>
        </p:nvSpPr>
        <p:spPr>
          <a:xfrm>
            <a:off x="3623518" y="4133850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28466" name="Line 50"/>
          <p:cNvSpPr/>
          <p:nvPr/>
        </p:nvSpPr>
        <p:spPr>
          <a:xfrm>
            <a:off x="3983880" y="4133850"/>
            <a:ext cx="2087563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8467" name="Text Box 51"/>
              <p:cNvSpPr txBox="1">
                <a:spLocks noChangeArrowheads="1"/>
              </p:cNvSpPr>
              <p:nvPr/>
            </p:nvSpPr>
            <p:spPr bwMode="auto">
              <a:xfrm>
                <a:off x="1547068" y="4454208"/>
                <a:ext cx="119885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𝑳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=126</a:t>
                </a:r>
                <a:endParaRPr lang="en-US" altLang="zh-CN" sz="2000" b="1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67" name="Text 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068" y="4454208"/>
                <a:ext cx="1198854" cy="400110"/>
              </a:xfrm>
              <a:prstGeom prst="rect">
                <a:avLst/>
              </a:prstGeom>
              <a:blipFill rotWithShape="1">
                <a:blip r:embed="rId15"/>
                <a:stretch>
                  <a:fillRect l="-17" t="-79" r="15" b="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68" name="Text Box 52"/>
              <p:cNvSpPr txBox="1">
                <a:spLocks noChangeArrowheads="1"/>
              </p:cNvSpPr>
              <p:nvPr/>
            </p:nvSpPr>
            <p:spPr bwMode="auto">
              <a:xfrm>
                <a:off x="7389385" y="4565333"/>
                <a:ext cx="119885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𝑳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=134</a:t>
                </a:r>
                <a:endParaRPr lang="en-US" altLang="zh-CN" sz="2000" b="1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68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9385" y="4565333"/>
                <a:ext cx="1198854" cy="400110"/>
              </a:xfrm>
              <a:prstGeom prst="rect">
                <a:avLst/>
              </a:prstGeom>
              <a:blipFill rotWithShape="1">
                <a:blip r:embed="rId19"/>
                <a:stretch>
                  <a:fillRect l="-44" t="-79" r="42" b="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69" name="Rectangle 53"/>
              <p:cNvSpPr>
                <a:spLocks noChangeArrowheads="1"/>
              </p:cNvSpPr>
              <p:nvPr/>
            </p:nvSpPr>
            <p:spPr bwMode="auto">
              <a:xfrm>
                <a:off x="2717055" y="5372100"/>
                <a:ext cx="208756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包括边</a:t>
                </a:r>
                <a14:m>
                  <m:oMath xmlns:m="http://schemas.openxmlformats.org/officeDocument/2006/math"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𝟓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69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5" y="5372100"/>
                <a:ext cx="2087563" cy="503238"/>
              </a:xfrm>
              <a:prstGeom prst="rect">
                <a:avLst/>
              </a:prstGeom>
              <a:blipFill rotWithShape="1">
                <a:blip r:embed="rId20"/>
                <a:stretch>
                  <a:fillRect l="-329" t="-1262" r="-294" b="-1199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70" name="Rectangle 54"/>
              <p:cNvSpPr>
                <a:spLocks noChangeArrowheads="1"/>
              </p:cNvSpPr>
              <p:nvPr/>
            </p:nvSpPr>
            <p:spPr bwMode="auto">
              <a:xfrm>
                <a:off x="5055443" y="5372100"/>
                <a:ext cx="234791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不包括边</a:t>
                </a:r>
                <a14:m>
                  <m:oMath xmlns:m="http://schemas.openxmlformats.org/officeDocument/2006/math"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𝟓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70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5443" y="5372100"/>
                <a:ext cx="2347913" cy="503238"/>
              </a:xfrm>
              <a:prstGeom prst="rect">
                <a:avLst/>
              </a:prstGeom>
              <a:blipFill rotWithShape="1">
                <a:blip r:embed="rId21"/>
                <a:stretch>
                  <a:fillRect l="-279" t="-1262" r="-248" b="-1199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8471" name="Line 55"/>
          <p:cNvSpPr/>
          <p:nvPr/>
        </p:nvSpPr>
        <p:spPr>
          <a:xfrm>
            <a:off x="3623518" y="4997450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28472" name="Line 56"/>
          <p:cNvSpPr/>
          <p:nvPr/>
        </p:nvSpPr>
        <p:spPr>
          <a:xfrm>
            <a:off x="3983880" y="4997450"/>
            <a:ext cx="2087563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8473" name="Text Box 57"/>
              <p:cNvSpPr txBox="1">
                <a:spLocks noChangeArrowheads="1"/>
              </p:cNvSpPr>
              <p:nvPr/>
            </p:nvSpPr>
            <p:spPr bwMode="auto">
              <a:xfrm>
                <a:off x="1547068" y="5357813"/>
                <a:ext cx="119885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𝑳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=126</a:t>
                </a:r>
                <a:endParaRPr lang="en-US" altLang="zh-CN" sz="2000" b="1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73" name="Text 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068" y="5357813"/>
                <a:ext cx="1198854" cy="400110"/>
              </a:xfrm>
              <a:prstGeom prst="rect">
                <a:avLst/>
              </a:prstGeom>
              <a:blipFill rotWithShape="1">
                <a:blip r:embed="rId15"/>
                <a:stretch>
                  <a:fillRect l="-17" t="-79" r="15" b="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8474" name="Text Box 58"/>
          <p:cNvSpPr txBox="1">
            <a:spLocks noChangeArrowheads="1"/>
          </p:cNvSpPr>
          <p:nvPr/>
        </p:nvSpPr>
        <p:spPr bwMode="auto">
          <a:xfrm>
            <a:off x="7435423" y="5424170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空集合</a:t>
            </a:r>
            <a:endParaRPr kumimoji="0" lang="zh-CN" altLang="en-US" sz="2000" b="1" kern="1200" cap="none" spc="0" normalizeH="0" baseline="0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8475" name="Rectangle 59"/>
              <p:cNvSpPr>
                <a:spLocks noChangeArrowheads="1"/>
              </p:cNvSpPr>
              <p:nvPr/>
            </p:nvSpPr>
            <p:spPr bwMode="auto">
              <a:xfrm>
                <a:off x="2717055" y="6237288"/>
                <a:ext cx="208756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包括边</a:t>
                </a:r>
                <a14:m>
                  <m:oMath xmlns:m="http://schemas.openxmlformats.org/officeDocument/2006/math"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𝟕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𝟑</m:t>
                    </m:r>
                    <m:r>
                      <a:rPr lang="zh-CN" altLang="en-US" sz="20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75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055" y="6237288"/>
                <a:ext cx="2087563" cy="503238"/>
              </a:xfrm>
              <a:prstGeom prst="rect">
                <a:avLst/>
              </a:prstGeom>
              <a:blipFill rotWithShape="1">
                <a:blip r:embed="rId22"/>
                <a:stretch>
                  <a:fillRect l="-329" t="-1325" r="-294" b="-1262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476" name="Rectangle 60"/>
              <p:cNvSpPr>
                <a:spLocks noChangeArrowheads="1"/>
              </p:cNvSpPr>
              <p:nvPr/>
            </p:nvSpPr>
            <p:spPr bwMode="auto">
              <a:xfrm>
                <a:off x="5055443" y="6237288"/>
                <a:ext cx="2379663" cy="503238"/>
              </a:xfrm>
              <a:prstGeom prst="rect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Autofit/>
              </a:bodyPr>
              <a:lstStyle/>
              <a:p>
                <a:pPr lvl="0" algn="ctr">
                  <a:buClrTx/>
                  <a:buSzTx/>
                  <a:buFontTx/>
                  <a:defRPr/>
                </a:pPr>
                <a:r>
                  <a:rPr lang="zh-CN" altLang="en-US" sz="20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不包括边</a:t>
                </a:r>
                <a14:m>
                  <m:oMath xmlns:m="http://schemas.openxmlformats.org/officeDocument/2006/math"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𝟕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 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𝟑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sz="20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76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5443" y="6237288"/>
                <a:ext cx="2379663" cy="503238"/>
              </a:xfrm>
              <a:prstGeom prst="rect">
                <a:avLst/>
              </a:prstGeom>
              <a:blipFill rotWithShape="1">
                <a:blip r:embed="rId23"/>
                <a:stretch>
                  <a:fillRect l="-276" t="-1325" r="-245" b="-1262"/>
                </a:stretch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8477" name="Line 61"/>
          <p:cNvSpPr/>
          <p:nvPr/>
        </p:nvSpPr>
        <p:spPr>
          <a:xfrm>
            <a:off x="3623518" y="5862638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828478" name="Line 62"/>
          <p:cNvSpPr/>
          <p:nvPr/>
        </p:nvSpPr>
        <p:spPr>
          <a:xfrm>
            <a:off x="3983880" y="5862638"/>
            <a:ext cx="2087563" cy="3603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8479" name="Text Box 63"/>
              <p:cNvSpPr txBox="1">
                <a:spLocks noChangeArrowheads="1"/>
              </p:cNvSpPr>
              <p:nvPr/>
            </p:nvSpPr>
            <p:spPr bwMode="auto">
              <a:xfrm>
                <a:off x="1547068" y="6184900"/>
                <a:ext cx="1198854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𝑳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.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𝑩</m:t>
                    </m:r>
                    <m:r>
                      <a:rPr lang="en-US" altLang="zh-CN" sz="20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000" b="1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=126</a:t>
                </a:r>
                <a:endParaRPr lang="en-US" altLang="zh-CN" sz="2000" b="1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28479" name="Text 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068" y="6184900"/>
                <a:ext cx="1198854" cy="400110"/>
              </a:xfrm>
              <a:prstGeom prst="rect">
                <a:avLst/>
              </a:prstGeom>
              <a:blipFill rotWithShape="1">
                <a:blip r:embed="rId15"/>
                <a:stretch>
                  <a:fillRect l="-17" r="15" b="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8480" name="Text Box 64"/>
          <p:cNvSpPr txBox="1">
            <a:spLocks noChangeArrowheads="1"/>
          </p:cNvSpPr>
          <p:nvPr/>
        </p:nvSpPr>
        <p:spPr bwMode="auto">
          <a:xfrm>
            <a:off x="7414468" y="6289675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zh-CN" altLang="en-US" sz="2000" b="1" noProof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空集合</a:t>
            </a:r>
            <a:endParaRPr lang="zh-CN" altLang="en-US" sz="2000" b="1" noProof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28481" name="AutoShape 65"/>
          <p:cNvSpPr>
            <a:spLocks noChangeArrowheads="1"/>
          </p:cNvSpPr>
          <p:nvPr/>
        </p:nvSpPr>
        <p:spPr bwMode="auto">
          <a:xfrm>
            <a:off x="53955" y="4470087"/>
            <a:ext cx="2549307" cy="1382058"/>
          </a:xfrm>
          <a:prstGeom prst="wedgeRoundRectCallout">
            <a:avLst>
              <a:gd name="adj1" fmla="val 29356"/>
              <a:gd name="adj2" fmla="val 80863"/>
              <a:gd name="adj3" fmla="val 16667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可行解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1-4-6-7-3-5-2-1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代价下界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126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（剪枝</a:t>
            </a: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上界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28483" name="Rectangle 67"/>
          <p:cNvSpPr>
            <a:spLocks noChangeArrowheads="1"/>
          </p:cNvSpPr>
          <p:nvPr/>
        </p:nvSpPr>
        <p:spPr bwMode="auto">
          <a:xfrm>
            <a:off x="7792610" y="71120"/>
            <a:ext cx="2072640" cy="997585"/>
          </a:xfrm>
          <a:prstGeom prst="rect">
            <a:avLst/>
          </a:prstGeom>
          <a:solidFill>
            <a:srgbClr val="00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由于右子树代价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=128&gt;126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停止扩展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12278" y="3734336"/>
            <a:ext cx="768389" cy="70788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停止扩展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9865250" y="1627189"/>
            <a:ext cx="16676" cy="2107881"/>
          </a:xfrm>
          <a:prstGeom prst="straightConnector1">
            <a:avLst/>
          </a:prstGeom>
          <a:ln w="254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" idx="1"/>
          </p:cNvCxnSpPr>
          <p:nvPr/>
        </p:nvCxnSpPr>
        <p:spPr>
          <a:xfrm flipH="1" flipV="1">
            <a:off x="8518006" y="3911503"/>
            <a:ext cx="894272" cy="176776"/>
          </a:xfrm>
          <a:prstGeom prst="straightConnector1">
            <a:avLst/>
          </a:prstGeom>
          <a:ln w="254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2" idx="1"/>
          </p:cNvCxnSpPr>
          <p:nvPr/>
        </p:nvCxnSpPr>
        <p:spPr>
          <a:xfrm flipH="1">
            <a:off x="8523704" y="4088279"/>
            <a:ext cx="888574" cy="661841"/>
          </a:xfrm>
          <a:prstGeom prst="straightConnector1">
            <a:avLst/>
          </a:prstGeom>
          <a:ln w="25400">
            <a:solidFill>
              <a:srgbClr val="00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2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2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2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2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2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2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2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2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2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2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2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2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2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2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2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2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2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2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2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2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2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2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28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8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2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82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28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28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828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82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51" grpId="0" bldLvl="0" animBg="1"/>
      <p:bldP spid="828452" grpId="0" bldLvl="0" animBg="1"/>
      <p:bldP spid="828455" grpId="0" bldLvl="0" animBg="1"/>
      <p:bldP spid="828456" grpId="0" bldLvl="0" animBg="1"/>
      <p:bldP spid="828457" grpId="0" bldLvl="0" animBg="1"/>
      <p:bldP spid="828458" grpId="0" bldLvl="0" animBg="1"/>
      <p:bldP spid="828461" grpId="0" bldLvl="0" animBg="1"/>
      <p:bldP spid="828462" grpId="0" bldLvl="0" animBg="1"/>
      <p:bldP spid="828463" grpId="0" bldLvl="0" animBg="1"/>
      <p:bldP spid="828464" grpId="0" bldLvl="0" animBg="1"/>
      <p:bldP spid="828467" grpId="0" bldLvl="0" animBg="1"/>
      <p:bldP spid="828468" grpId="0" bldLvl="0" animBg="1"/>
      <p:bldP spid="828469" grpId="0" bldLvl="0" animBg="1"/>
      <p:bldP spid="828470" grpId="0" bldLvl="0" animBg="1"/>
      <p:bldP spid="828473" grpId="0" bldLvl="0" animBg="1"/>
      <p:bldP spid="828474" grpId="0" bldLvl="0" animBg="1"/>
      <p:bldP spid="828475" grpId="0" bldLvl="0" animBg="1"/>
      <p:bldP spid="828476" grpId="0" bldLvl="0" animBg="1"/>
      <p:bldP spid="828479" grpId="0" bldLvl="0" animBg="1"/>
      <p:bldP spid="828480" grpId="0" bldLvl="0" animBg="1"/>
      <p:bldP spid="828481" grpId="1" animBg="1"/>
      <p:bldP spid="828483" grpId="1" animBg="1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95"/>
          <p:cNvSpPr/>
          <p:nvPr/>
        </p:nvSpPr>
        <p:spPr>
          <a:xfrm>
            <a:off x="71438" y="71438"/>
            <a:ext cx="1903412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92672" name="Oval 96"/>
          <p:cNvSpPr>
            <a:spLocks noChangeArrowheads="1"/>
          </p:cNvSpPr>
          <p:nvPr/>
        </p:nvSpPr>
        <p:spPr bwMode="auto">
          <a:xfrm>
            <a:off x="2840038" y="3357563"/>
            <a:ext cx="431800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2673" name="Oval 97"/>
          <p:cNvSpPr>
            <a:spLocks noChangeArrowheads="1"/>
          </p:cNvSpPr>
          <p:nvPr/>
        </p:nvSpPr>
        <p:spPr bwMode="auto">
          <a:xfrm>
            <a:off x="5143500" y="3357563"/>
            <a:ext cx="431800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</a:t>
            </a:r>
            <a:endParaRPr kumimoji="0" lang="zh-CN" altLang="en-US" sz="2800" b="1" i="1" u="none" strike="noStrike" kern="1200" cap="none" spc="0" normalizeH="0" baseline="-250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2674" name="Freeform 98"/>
          <p:cNvSpPr/>
          <p:nvPr/>
        </p:nvSpPr>
        <p:spPr>
          <a:xfrm>
            <a:off x="3244850" y="3543300"/>
            <a:ext cx="1911350" cy="130175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204" h="82">
                <a:moveTo>
                  <a:pt x="0" y="60"/>
                </a:moveTo>
                <a:cubicBezTo>
                  <a:pt x="3" y="59"/>
                  <a:pt x="76" y="44"/>
                  <a:pt x="96" y="34"/>
                </a:cubicBezTo>
                <a:cubicBezTo>
                  <a:pt x="163" y="0"/>
                  <a:pt x="82" y="31"/>
                  <a:pt x="148" y="8"/>
                </a:cubicBezTo>
                <a:cubicBezTo>
                  <a:pt x="177" y="18"/>
                  <a:pt x="188" y="30"/>
                  <a:pt x="209" y="52"/>
                </a:cubicBezTo>
                <a:cubicBezTo>
                  <a:pt x="249" y="42"/>
                  <a:pt x="271" y="37"/>
                  <a:pt x="305" y="26"/>
                </a:cubicBezTo>
                <a:cubicBezTo>
                  <a:pt x="323" y="20"/>
                  <a:pt x="358" y="8"/>
                  <a:pt x="358" y="8"/>
                </a:cubicBezTo>
                <a:cubicBezTo>
                  <a:pt x="438" y="36"/>
                  <a:pt x="377" y="37"/>
                  <a:pt x="497" y="26"/>
                </a:cubicBezTo>
                <a:cubicBezTo>
                  <a:pt x="515" y="20"/>
                  <a:pt x="532" y="2"/>
                  <a:pt x="550" y="8"/>
                </a:cubicBezTo>
                <a:cubicBezTo>
                  <a:pt x="588" y="21"/>
                  <a:pt x="609" y="49"/>
                  <a:pt x="646" y="60"/>
                </a:cubicBezTo>
                <a:cubicBezTo>
                  <a:pt x="696" y="52"/>
                  <a:pt x="747" y="50"/>
                  <a:pt x="794" y="34"/>
                </a:cubicBezTo>
                <a:cubicBezTo>
                  <a:pt x="804" y="41"/>
                  <a:pt x="831" y="63"/>
                  <a:pt x="846" y="60"/>
                </a:cubicBezTo>
                <a:cubicBezTo>
                  <a:pt x="854" y="58"/>
                  <a:pt x="857" y="47"/>
                  <a:pt x="864" y="43"/>
                </a:cubicBezTo>
                <a:cubicBezTo>
                  <a:pt x="872" y="38"/>
                  <a:pt x="882" y="38"/>
                  <a:pt x="890" y="34"/>
                </a:cubicBezTo>
                <a:cubicBezTo>
                  <a:pt x="899" y="29"/>
                  <a:pt x="907" y="23"/>
                  <a:pt x="916" y="17"/>
                </a:cubicBezTo>
                <a:cubicBezTo>
                  <a:pt x="975" y="38"/>
                  <a:pt x="902" y="17"/>
                  <a:pt x="986" y="17"/>
                </a:cubicBezTo>
                <a:cubicBezTo>
                  <a:pt x="1004" y="17"/>
                  <a:pt x="1021" y="29"/>
                  <a:pt x="1038" y="34"/>
                </a:cubicBezTo>
                <a:cubicBezTo>
                  <a:pt x="1111" y="82"/>
                  <a:pt x="1105" y="78"/>
                  <a:pt x="1204" y="78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792675" name="Oval 99"/>
          <p:cNvSpPr>
            <a:spLocks noChangeArrowheads="1"/>
          </p:cNvSpPr>
          <p:nvPr/>
        </p:nvSpPr>
        <p:spPr bwMode="auto">
          <a:xfrm>
            <a:off x="5216525" y="4581525"/>
            <a:ext cx="431800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1" u="none" strike="noStrike" kern="1200" cap="none" spc="0" normalizeH="0" baseline="-250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2676" name="Oval 100"/>
          <p:cNvSpPr>
            <a:spLocks noChangeArrowheads="1"/>
          </p:cNvSpPr>
          <p:nvPr/>
        </p:nvSpPr>
        <p:spPr bwMode="auto">
          <a:xfrm>
            <a:off x="7519988" y="4581525"/>
            <a:ext cx="431800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</a:t>
            </a:r>
            <a:endParaRPr kumimoji="0" lang="zh-CN" altLang="en-US" sz="2800" b="1" i="1" u="none" strike="noStrike" kern="1200" cap="none" spc="0" normalizeH="0" baseline="-2500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2677" name="Freeform 101"/>
          <p:cNvSpPr/>
          <p:nvPr/>
        </p:nvSpPr>
        <p:spPr>
          <a:xfrm>
            <a:off x="5622925" y="4767263"/>
            <a:ext cx="1909763" cy="130175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204" h="82">
                <a:moveTo>
                  <a:pt x="0" y="60"/>
                </a:moveTo>
                <a:cubicBezTo>
                  <a:pt x="3" y="59"/>
                  <a:pt x="76" y="44"/>
                  <a:pt x="96" y="34"/>
                </a:cubicBezTo>
                <a:cubicBezTo>
                  <a:pt x="163" y="0"/>
                  <a:pt x="82" y="31"/>
                  <a:pt x="148" y="8"/>
                </a:cubicBezTo>
                <a:cubicBezTo>
                  <a:pt x="177" y="18"/>
                  <a:pt x="188" y="30"/>
                  <a:pt x="209" y="52"/>
                </a:cubicBezTo>
                <a:cubicBezTo>
                  <a:pt x="249" y="42"/>
                  <a:pt x="271" y="37"/>
                  <a:pt x="305" y="26"/>
                </a:cubicBezTo>
                <a:cubicBezTo>
                  <a:pt x="323" y="20"/>
                  <a:pt x="358" y="8"/>
                  <a:pt x="358" y="8"/>
                </a:cubicBezTo>
                <a:cubicBezTo>
                  <a:pt x="438" y="36"/>
                  <a:pt x="377" y="37"/>
                  <a:pt x="497" y="26"/>
                </a:cubicBezTo>
                <a:cubicBezTo>
                  <a:pt x="515" y="20"/>
                  <a:pt x="532" y="2"/>
                  <a:pt x="550" y="8"/>
                </a:cubicBezTo>
                <a:cubicBezTo>
                  <a:pt x="588" y="21"/>
                  <a:pt x="609" y="49"/>
                  <a:pt x="646" y="60"/>
                </a:cubicBezTo>
                <a:cubicBezTo>
                  <a:pt x="696" y="52"/>
                  <a:pt x="747" y="50"/>
                  <a:pt x="794" y="34"/>
                </a:cubicBezTo>
                <a:cubicBezTo>
                  <a:pt x="804" y="41"/>
                  <a:pt x="831" y="63"/>
                  <a:pt x="846" y="60"/>
                </a:cubicBezTo>
                <a:cubicBezTo>
                  <a:pt x="854" y="58"/>
                  <a:pt x="857" y="47"/>
                  <a:pt x="864" y="43"/>
                </a:cubicBezTo>
                <a:cubicBezTo>
                  <a:pt x="872" y="38"/>
                  <a:pt x="882" y="38"/>
                  <a:pt x="890" y="34"/>
                </a:cubicBezTo>
                <a:cubicBezTo>
                  <a:pt x="899" y="29"/>
                  <a:pt x="907" y="23"/>
                  <a:pt x="916" y="17"/>
                </a:cubicBezTo>
                <a:cubicBezTo>
                  <a:pt x="975" y="38"/>
                  <a:pt x="902" y="17"/>
                  <a:pt x="986" y="17"/>
                </a:cubicBezTo>
                <a:cubicBezTo>
                  <a:pt x="1004" y="17"/>
                  <a:pt x="1021" y="29"/>
                  <a:pt x="1038" y="34"/>
                </a:cubicBezTo>
                <a:cubicBezTo>
                  <a:pt x="1111" y="82"/>
                  <a:pt x="1105" y="78"/>
                  <a:pt x="1204" y="78"/>
                </a:cubicBezTo>
              </a:path>
            </a:pathLst>
          </a:custGeom>
          <a:noFill/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792679" name="Freeform 103"/>
          <p:cNvSpPr/>
          <p:nvPr/>
        </p:nvSpPr>
        <p:spPr>
          <a:xfrm>
            <a:off x="2898775" y="3763963"/>
            <a:ext cx="4710113" cy="19399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967" h="1222">
                <a:moveTo>
                  <a:pt x="0" y="0"/>
                </a:moveTo>
                <a:cubicBezTo>
                  <a:pt x="6" y="139"/>
                  <a:pt x="0" y="165"/>
                  <a:pt x="35" y="271"/>
                </a:cubicBezTo>
                <a:cubicBezTo>
                  <a:pt x="38" y="280"/>
                  <a:pt x="36" y="291"/>
                  <a:pt x="43" y="297"/>
                </a:cubicBezTo>
                <a:cubicBezTo>
                  <a:pt x="69" y="322"/>
                  <a:pt x="69" y="344"/>
                  <a:pt x="87" y="367"/>
                </a:cubicBezTo>
                <a:cubicBezTo>
                  <a:pt x="113" y="401"/>
                  <a:pt x="159" y="445"/>
                  <a:pt x="192" y="471"/>
                </a:cubicBezTo>
                <a:cubicBezTo>
                  <a:pt x="249" y="516"/>
                  <a:pt x="289" y="579"/>
                  <a:pt x="349" y="620"/>
                </a:cubicBezTo>
                <a:cubicBezTo>
                  <a:pt x="401" y="699"/>
                  <a:pt x="334" y="602"/>
                  <a:pt x="384" y="663"/>
                </a:cubicBezTo>
                <a:cubicBezTo>
                  <a:pt x="404" y="688"/>
                  <a:pt x="405" y="720"/>
                  <a:pt x="427" y="742"/>
                </a:cubicBezTo>
                <a:cubicBezTo>
                  <a:pt x="434" y="749"/>
                  <a:pt x="445" y="753"/>
                  <a:pt x="453" y="759"/>
                </a:cubicBezTo>
                <a:cubicBezTo>
                  <a:pt x="484" y="783"/>
                  <a:pt x="474" y="798"/>
                  <a:pt x="515" y="812"/>
                </a:cubicBezTo>
                <a:cubicBezTo>
                  <a:pt x="550" y="865"/>
                  <a:pt x="616" y="907"/>
                  <a:pt x="672" y="934"/>
                </a:cubicBezTo>
                <a:cubicBezTo>
                  <a:pt x="681" y="939"/>
                  <a:pt x="690" y="944"/>
                  <a:pt x="698" y="951"/>
                </a:cubicBezTo>
                <a:cubicBezTo>
                  <a:pt x="704" y="956"/>
                  <a:pt x="708" y="965"/>
                  <a:pt x="715" y="969"/>
                </a:cubicBezTo>
                <a:cubicBezTo>
                  <a:pt x="732" y="977"/>
                  <a:pt x="768" y="986"/>
                  <a:pt x="768" y="986"/>
                </a:cubicBezTo>
                <a:cubicBezTo>
                  <a:pt x="853" y="1045"/>
                  <a:pt x="968" y="1049"/>
                  <a:pt x="1064" y="1082"/>
                </a:cubicBezTo>
                <a:cubicBezTo>
                  <a:pt x="1293" y="1160"/>
                  <a:pt x="1531" y="1194"/>
                  <a:pt x="1771" y="1222"/>
                </a:cubicBezTo>
                <a:cubicBezTo>
                  <a:pt x="1925" y="1219"/>
                  <a:pt x="2080" y="1218"/>
                  <a:pt x="2234" y="1213"/>
                </a:cubicBezTo>
                <a:cubicBezTo>
                  <a:pt x="2362" y="1209"/>
                  <a:pt x="2498" y="1158"/>
                  <a:pt x="2618" y="1117"/>
                </a:cubicBezTo>
                <a:cubicBezTo>
                  <a:pt x="2648" y="1106"/>
                  <a:pt x="2674" y="1069"/>
                  <a:pt x="2696" y="1047"/>
                </a:cubicBezTo>
                <a:cubicBezTo>
                  <a:pt x="2768" y="975"/>
                  <a:pt x="2833" y="878"/>
                  <a:pt x="2932" y="847"/>
                </a:cubicBezTo>
                <a:cubicBezTo>
                  <a:pt x="2935" y="838"/>
                  <a:pt x="2935" y="827"/>
                  <a:pt x="2941" y="820"/>
                </a:cubicBezTo>
                <a:cubicBezTo>
                  <a:pt x="2947" y="812"/>
                  <a:pt x="2967" y="803"/>
                  <a:pt x="2967" y="803"/>
                </a:cubicBezTo>
              </a:path>
            </a:pathLst>
          </a:custGeom>
          <a:noFill/>
          <a:ln w="38100" cap="sq" cmpd="sng">
            <a:solidFill>
              <a:srgbClr val="0000FF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>
              <a:effectLst/>
            </a:endParaRPr>
          </a:p>
        </p:txBody>
      </p:sp>
      <p:sp>
        <p:nvSpPr>
          <p:cNvPr id="792680" name="Text Box 104"/>
          <p:cNvSpPr txBox="1"/>
          <p:nvPr/>
        </p:nvSpPr>
        <p:spPr>
          <a:xfrm>
            <a:off x="3917950" y="4941888"/>
            <a:ext cx="646113" cy="923925"/>
          </a:xfrm>
          <a:prstGeom prst="rect">
            <a:avLst/>
          </a:prstGeom>
          <a:noFill/>
          <a:ln w="12700">
            <a:noFill/>
          </a:ln>
        </p:spPr>
        <p:txBody>
          <a:bodyPr wrap="none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540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X</a:t>
            </a:r>
            <a:endParaRPr lang="en-US" altLang="zh-CN" sz="540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2681" name="Freeform 105"/>
          <p:cNvSpPr/>
          <p:nvPr/>
        </p:nvSpPr>
        <p:spPr>
          <a:xfrm>
            <a:off x="5334000" y="3851275"/>
            <a:ext cx="152400" cy="747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96" h="471">
                <a:moveTo>
                  <a:pt x="0" y="0"/>
                </a:moveTo>
                <a:cubicBezTo>
                  <a:pt x="28" y="10"/>
                  <a:pt x="42" y="25"/>
                  <a:pt x="70" y="35"/>
                </a:cubicBezTo>
                <a:cubicBezTo>
                  <a:pt x="62" y="68"/>
                  <a:pt x="58" y="89"/>
                  <a:pt x="35" y="114"/>
                </a:cubicBezTo>
                <a:cubicBezTo>
                  <a:pt x="46" y="146"/>
                  <a:pt x="68" y="160"/>
                  <a:pt x="79" y="192"/>
                </a:cubicBezTo>
                <a:cubicBezTo>
                  <a:pt x="52" y="219"/>
                  <a:pt x="55" y="232"/>
                  <a:pt x="17" y="245"/>
                </a:cubicBezTo>
                <a:cubicBezTo>
                  <a:pt x="33" y="292"/>
                  <a:pt x="75" y="299"/>
                  <a:pt x="96" y="358"/>
                </a:cubicBezTo>
                <a:cubicBezTo>
                  <a:pt x="59" y="382"/>
                  <a:pt x="72" y="395"/>
                  <a:pt x="35" y="419"/>
                </a:cubicBezTo>
                <a:cubicBezTo>
                  <a:pt x="32" y="428"/>
                  <a:pt x="24" y="436"/>
                  <a:pt x="26" y="445"/>
                </a:cubicBezTo>
                <a:cubicBezTo>
                  <a:pt x="28" y="453"/>
                  <a:pt x="39" y="456"/>
                  <a:pt x="44" y="463"/>
                </a:cubicBezTo>
                <a:cubicBezTo>
                  <a:pt x="46" y="465"/>
                  <a:pt x="44" y="468"/>
                  <a:pt x="44" y="471"/>
                </a:cubicBezTo>
              </a:path>
            </a:pathLst>
          </a:custGeom>
          <a:noFill/>
          <a:ln w="3810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2670" name="Text Box 94"/>
              <p:cNvSpPr txBox="1">
                <a:spLocks noChangeArrowheads="1"/>
              </p:cNvSpPr>
              <p:nvPr/>
            </p:nvSpPr>
            <p:spPr bwMode="auto">
              <a:xfrm>
                <a:off x="462980" y="404813"/>
                <a:ext cx="9289033" cy="2861310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defTabSz="914400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36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注 意</a:t>
                </a:r>
                <a:r>
                  <a:rPr kumimoji="0" lang="en-US" altLang="zh-CN" sz="36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kumimoji="0" lang="zh-CN" altLang="en-US" sz="3600" b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0" lang="en-US" altLang="zh-CN" sz="2800" b="1" i="1" kern="1200" cap="none" spc="0" normalizeH="0" baseline="-2500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0" lang="en-US" altLang="zh-CN" sz="2800" b="1" i="1" kern="1200" cap="none" spc="0" normalizeH="0" baseline="-2500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−…−</m:t>
                    </m:r>
                    <m:r>
                      <a:rPr kumimoji="0" lang="en-US" altLang="zh-CN" sz="2800" b="1" i="1" kern="1200" cap="none" spc="0" normalizeH="0" baseline="0" noProof="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0" lang="en-US" altLang="zh-CN" sz="2800" b="1" i="1" kern="1200" cap="none" spc="0" normalizeH="0" baseline="-25000" noProof="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kumimoji="0" lang="zh-CN" altLang="en-US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  <m:r>
                      <a:rPr kumimoji="0" lang="en-US" altLang="zh-CN" sz="2800" b="1" i="1" kern="1200" cap="none" spc="0" normalizeH="0" baseline="-2500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  <m:r>
                      <a:rPr kumimoji="0" lang="en-US" altLang="zh-CN" sz="2800" b="1" i="1" kern="1200" cap="none" spc="0" normalizeH="0" baseline="-2500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−…−</m:t>
                    </m:r>
                    <m:r>
                      <a:rPr kumimoji="0" lang="en-US" altLang="zh-CN" sz="2800" b="1" i="1" kern="1200" cap="none" spc="0" normalizeH="0" baseline="0" noProof="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  <m:r>
                      <a:rPr kumimoji="0" lang="en-US" altLang="zh-CN" sz="2800" b="1" i="1" baseline="-25000" noProof="0" dirty="0" err="1">
                        <a:solidFill>
                          <a:srgbClr val="0000FF"/>
                        </a:solidFill>
                        <a:effectLst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zh-CN" altLang="en-US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已被包含在一个正在构造的路径中，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b="1" i="1" kern="1200" cap="none" spc="0" normalizeH="0" baseline="0" noProof="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0" lang="en-US" altLang="zh-CN" sz="2800" b="1" i="1" kern="1200" cap="none" spc="0" normalizeH="0" baseline="-25000" noProof="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𝒎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  <m:r>
                      <a:rPr kumimoji="0" lang="en-US" altLang="zh-CN" sz="2800" b="1" i="1" kern="1200" cap="none" spc="0" normalizeH="0" baseline="-2500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被加入，则必须避免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𝒋</m:t>
                    </m:r>
                    <m:r>
                      <a:rPr kumimoji="0" lang="en-US" altLang="zh-CN" sz="2800" b="1" i="1" kern="1200" cap="none" spc="0" normalizeH="0" baseline="-25000" noProof="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zh-CN" altLang="en-US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到 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0" lang="en-US" altLang="zh-CN" sz="2800" b="1" i="1" kern="1200" cap="none" spc="0" normalizeH="0" baseline="-25000" noProof="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kumimoji="0" lang="zh-CN" altLang="en-US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的路径被加入。否则出现环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800" b="1" kern="1200" cap="none" spc="0" normalizeH="0" baseline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92670" name="Text 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980" y="404813"/>
                <a:ext cx="9289033" cy="2861310"/>
              </a:xfrm>
              <a:prstGeom prst="rect">
                <a:avLst/>
              </a:prstGeom>
              <a:blipFill rotWithShape="1">
                <a:blip r:embed="rId1"/>
                <a:stretch>
                  <a:fillRect l="-1" t="-11" r="3" b="1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9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9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9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9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9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9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9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672" grpId="0" animBg="1"/>
      <p:bldP spid="792673" grpId="0" animBg="1"/>
      <p:bldP spid="792675" grpId="0" animBg="1"/>
      <p:bldP spid="792676" grpId="0" animBg="1"/>
      <p:bldP spid="7926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7083" y="175895"/>
            <a:ext cx="533030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问题表示为树搜索问题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grpSp>
        <p:nvGrpSpPr>
          <p:cNvPr id="54" name="Group 5"/>
          <p:cNvGrpSpPr/>
          <p:nvPr/>
        </p:nvGrpSpPr>
        <p:grpSpPr>
          <a:xfrm>
            <a:off x="4351338" y="1052736"/>
            <a:ext cx="1728787" cy="1731963"/>
            <a:chOff x="2605" y="2387"/>
            <a:chExt cx="1089" cy="1091"/>
          </a:xfrm>
        </p:grpSpPr>
        <p:grpSp>
          <p:nvGrpSpPr>
            <p:cNvPr id="55" name="Group 6"/>
            <p:cNvGrpSpPr/>
            <p:nvPr/>
          </p:nvGrpSpPr>
          <p:grpSpPr>
            <a:xfrm>
              <a:off x="2605" y="2387"/>
              <a:ext cx="1089" cy="1088"/>
              <a:chOff x="2378" y="1616"/>
              <a:chExt cx="1089" cy="1088"/>
            </a:xfrm>
          </p:grpSpPr>
          <p:sp>
            <p:nvSpPr>
              <p:cNvPr id="64" name="Rectangle 7"/>
              <p:cNvSpPr/>
              <p:nvPr/>
            </p:nvSpPr>
            <p:spPr>
              <a:xfrm>
                <a:off x="2378" y="1616"/>
                <a:ext cx="1089" cy="1088"/>
              </a:xfrm>
              <a:prstGeom prst="rect">
                <a:avLst/>
              </a:prstGeom>
              <a:solidFill>
                <a:schemeClr val="accent1"/>
              </a:solidFill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>
                  <a:buFont typeface="Arial" panose="020B0604020202020204" pitchFamily="34" charset="0"/>
                  <a:buNone/>
                </a:pPr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65" name="Line 8"/>
              <p:cNvSpPr/>
              <p:nvPr/>
            </p:nvSpPr>
            <p:spPr>
              <a:xfrm>
                <a:off x="2378" y="1979"/>
                <a:ext cx="108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66" name="Line 9"/>
              <p:cNvSpPr/>
              <p:nvPr/>
            </p:nvSpPr>
            <p:spPr>
              <a:xfrm>
                <a:off x="2378" y="2341"/>
                <a:ext cx="1089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67" name="Line 10"/>
              <p:cNvSpPr/>
              <p:nvPr/>
            </p:nvSpPr>
            <p:spPr>
              <a:xfrm>
                <a:off x="2741" y="1616"/>
                <a:ext cx="0" cy="108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68" name="Line 11"/>
              <p:cNvSpPr/>
              <p:nvPr/>
            </p:nvSpPr>
            <p:spPr>
              <a:xfrm>
                <a:off x="3104" y="1616"/>
                <a:ext cx="0" cy="108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sp>
          <p:nvSpPr>
            <p:cNvPr id="56" name="Text Box 12"/>
            <p:cNvSpPr txBox="1">
              <a:spLocks noChangeArrowheads="1"/>
            </p:cNvSpPr>
            <p:nvPr/>
          </p:nvSpPr>
          <p:spPr bwMode="auto">
            <a:xfrm>
              <a:off x="2650" y="2387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>
              <a:off x="3041" y="2387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Text Box 14"/>
            <p:cNvSpPr txBox="1">
              <a:spLocks noChangeArrowheads="1"/>
            </p:cNvSpPr>
            <p:nvPr/>
          </p:nvSpPr>
          <p:spPr bwMode="auto">
            <a:xfrm>
              <a:off x="2650" y="2748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15"/>
            <p:cNvSpPr txBox="1">
              <a:spLocks noChangeArrowheads="1"/>
            </p:cNvSpPr>
            <p:nvPr/>
          </p:nvSpPr>
          <p:spPr bwMode="auto">
            <a:xfrm>
              <a:off x="3041" y="275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Text Box 16"/>
            <p:cNvSpPr txBox="1">
              <a:spLocks noChangeArrowheads="1"/>
            </p:cNvSpPr>
            <p:nvPr/>
          </p:nvSpPr>
          <p:spPr bwMode="auto">
            <a:xfrm>
              <a:off x="3376" y="275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Text Box 17"/>
            <p:cNvSpPr txBox="1">
              <a:spLocks noChangeArrowheads="1"/>
            </p:cNvSpPr>
            <p:nvPr/>
          </p:nvSpPr>
          <p:spPr bwMode="auto">
            <a:xfrm>
              <a:off x="3376" y="311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3059" y="3113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8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Text Box 19"/>
            <p:cNvSpPr txBox="1">
              <a:spLocks noChangeArrowheads="1"/>
            </p:cNvSpPr>
            <p:nvPr/>
          </p:nvSpPr>
          <p:spPr bwMode="auto">
            <a:xfrm>
              <a:off x="2650" y="3110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9" name="Group 51"/>
          <p:cNvGrpSpPr/>
          <p:nvPr/>
        </p:nvGrpSpPr>
        <p:grpSpPr>
          <a:xfrm>
            <a:off x="2629753" y="3914999"/>
            <a:ext cx="1728788" cy="1758950"/>
            <a:chOff x="1290" y="2886"/>
            <a:chExt cx="1089" cy="1108"/>
          </a:xfrm>
        </p:grpSpPr>
        <p:grpSp>
          <p:nvGrpSpPr>
            <p:cNvPr id="70" name="Group 20"/>
            <p:cNvGrpSpPr/>
            <p:nvPr/>
          </p:nvGrpSpPr>
          <p:grpSpPr>
            <a:xfrm>
              <a:off x="1290" y="2886"/>
              <a:ext cx="1089" cy="1108"/>
              <a:chOff x="2605" y="2370"/>
              <a:chExt cx="1089" cy="1108"/>
            </a:xfrm>
          </p:grpSpPr>
          <p:grpSp>
            <p:nvGrpSpPr>
              <p:cNvPr id="72" name="Group 21"/>
              <p:cNvGrpSpPr/>
              <p:nvPr/>
            </p:nvGrpSpPr>
            <p:grpSpPr>
              <a:xfrm>
                <a:off x="2605" y="2387"/>
                <a:ext cx="1089" cy="1088"/>
                <a:chOff x="2378" y="1616"/>
                <a:chExt cx="1089" cy="1088"/>
              </a:xfrm>
            </p:grpSpPr>
            <p:sp>
              <p:nvSpPr>
                <p:cNvPr id="81" name="Rectangle 22"/>
                <p:cNvSpPr/>
                <p:nvPr/>
              </p:nvSpPr>
              <p:spPr>
                <a:xfrm>
                  <a:off x="2378" y="1616"/>
                  <a:ext cx="1089" cy="1088"/>
                </a:xfrm>
                <a:prstGeom prst="rect">
                  <a:avLst/>
                </a:prstGeom>
                <a:solidFill>
                  <a:schemeClr val="accent1"/>
                </a:solidFill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2" name="Line 23"/>
                <p:cNvSpPr/>
                <p:nvPr/>
              </p:nvSpPr>
              <p:spPr>
                <a:xfrm>
                  <a:off x="2378" y="1979"/>
                  <a:ext cx="1089" cy="0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83" name="Line 24"/>
                <p:cNvSpPr/>
                <p:nvPr/>
              </p:nvSpPr>
              <p:spPr>
                <a:xfrm>
                  <a:off x="2378" y="2341"/>
                  <a:ext cx="1089" cy="0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84" name="Line 25"/>
                <p:cNvSpPr/>
                <p:nvPr/>
              </p:nvSpPr>
              <p:spPr>
                <a:xfrm>
                  <a:off x="2741" y="1616"/>
                  <a:ext cx="0" cy="1088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85" name="Line 26"/>
                <p:cNvSpPr/>
                <p:nvPr/>
              </p:nvSpPr>
              <p:spPr>
                <a:xfrm>
                  <a:off x="3104" y="1616"/>
                  <a:ext cx="0" cy="1088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</p:grpSp>
          <p:sp>
            <p:nvSpPr>
              <p:cNvPr id="73" name="Text Box 27"/>
              <p:cNvSpPr txBox="1">
                <a:spLocks noChangeArrowheads="1"/>
              </p:cNvSpPr>
              <p:nvPr/>
            </p:nvSpPr>
            <p:spPr bwMode="auto">
              <a:xfrm>
                <a:off x="2650" y="2387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Text Box 28"/>
              <p:cNvSpPr txBox="1">
                <a:spLocks noChangeArrowheads="1"/>
              </p:cNvSpPr>
              <p:nvPr/>
            </p:nvSpPr>
            <p:spPr bwMode="auto">
              <a:xfrm>
                <a:off x="3041" y="2370"/>
                <a:ext cx="11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Text Box 29"/>
              <p:cNvSpPr txBox="1">
                <a:spLocks noChangeArrowheads="1"/>
              </p:cNvSpPr>
              <p:nvPr/>
            </p:nvSpPr>
            <p:spPr bwMode="auto">
              <a:xfrm>
                <a:off x="2650" y="2748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5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Text Box 30"/>
              <p:cNvSpPr txBox="1">
                <a:spLocks noChangeArrowheads="1"/>
              </p:cNvSpPr>
              <p:nvPr/>
            </p:nvSpPr>
            <p:spPr bwMode="auto">
              <a:xfrm>
                <a:off x="3041" y="2750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Text Box 31"/>
              <p:cNvSpPr txBox="1">
                <a:spLocks noChangeArrowheads="1"/>
              </p:cNvSpPr>
              <p:nvPr/>
            </p:nvSpPr>
            <p:spPr bwMode="auto">
              <a:xfrm>
                <a:off x="3376" y="2750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4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Text Box 32"/>
              <p:cNvSpPr txBox="1">
                <a:spLocks noChangeArrowheads="1"/>
              </p:cNvSpPr>
              <p:nvPr/>
            </p:nvSpPr>
            <p:spPr bwMode="auto">
              <a:xfrm>
                <a:off x="3376" y="3110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7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Text Box 33"/>
              <p:cNvSpPr txBox="1">
                <a:spLocks noChangeArrowheads="1"/>
              </p:cNvSpPr>
              <p:nvPr/>
            </p:nvSpPr>
            <p:spPr bwMode="auto">
              <a:xfrm>
                <a:off x="3059" y="3113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8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Text Box 34"/>
              <p:cNvSpPr txBox="1">
                <a:spLocks noChangeArrowheads="1"/>
              </p:cNvSpPr>
              <p:nvPr/>
            </p:nvSpPr>
            <p:spPr bwMode="auto">
              <a:xfrm>
                <a:off x="2650" y="3110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6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1" name="Rectangle 50"/>
            <p:cNvSpPr>
              <a:spLocks noChangeArrowheads="1"/>
            </p:cNvSpPr>
            <p:nvPr/>
          </p:nvSpPr>
          <p:spPr bwMode="auto">
            <a:xfrm>
              <a:off x="2061" y="288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6" name="Group 69"/>
          <p:cNvGrpSpPr/>
          <p:nvPr/>
        </p:nvGrpSpPr>
        <p:grpSpPr>
          <a:xfrm>
            <a:off x="6216591" y="3941987"/>
            <a:ext cx="1728787" cy="1731963"/>
            <a:chOff x="4193" y="2886"/>
            <a:chExt cx="1089" cy="1091"/>
          </a:xfrm>
        </p:grpSpPr>
        <p:grpSp>
          <p:nvGrpSpPr>
            <p:cNvPr id="87" name="Group 35"/>
            <p:cNvGrpSpPr/>
            <p:nvPr/>
          </p:nvGrpSpPr>
          <p:grpSpPr>
            <a:xfrm>
              <a:off x="4193" y="2886"/>
              <a:ext cx="1089" cy="1091"/>
              <a:chOff x="2605" y="2387"/>
              <a:chExt cx="1089" cy="1091"/>
            </a:xfrm>
          </p:grpSpPr>
          <p:grpSp>
            <p:nvGrpSpPr>
              <p:cNvPr id="89" name="Group 36"/>
              <p:cNvGrpSpPr/>
              <p:nvPr/>
            </p:nvGrpSpPr>
            <p:grpSpPr>
              <a:xfrm>
                <a:off x="2605" y="2387"/>
                <a:ext cx="1089" cy="1088"/>
                <a:chOff x="2378" y="1616"/>
                <a:chExt cx="1089" cy="1088"/>
              </a:xfrm>
            </p:grpSpPr>
            <p:sp>
              <p:nvSpPr>
                <p:cNvPr id="98" name="Rectangle 37"/>
                <p:cNvSpPr/>
                <p:nvPr/>
              </p:nvSpPr>
              <p:spPr>
                <a:xfrm>
                  <a:off x="2378" y="1616"/>
                  <a:ext cx="1089" cy="1088"/>
                </a:xfrm>
                <a:prstGeom prst="rect">
                  <a:avLst/>
                </a:prstGeom>
                <a:solidFill>
                  <a:schemeClr val="accent1"/>
                </a:solidFill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>
                    <a:buFont typeface="Arial" panose="020B0604020202020204" pitchFamily="34" charset="0"/>
                    <a:buNone/>
                  </a:pPr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" name="Line 38"/>
                <p:cNvSpPr/>
                <p:nvPr/>
              </p:nvSpPr>
              <p:spPr>
                <a:xfrm>
                  <a:off x="2378" y="1979"/>
                  <a:ext cx="1089" cy="0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100" name="Line 39"/>
                <p:cNvSpPr/>
                <p:nvPr/>
              </p:nvSpPr>
              <p:spPr>
                <a:xfrm>
                  <a:off x="2378" y="2341"/>
                  <a:ext cx="1089" cy="0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101" name="Line 40"/>
                <p:cNvSpPr/>
                <p:nvPr/>
              </p:nvSpPr>
              <p:spPr>
                <a:xfrm>
                  <a:off x="2741" y="1616"/>
                  <a:ext cx="0" cy="1088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102" name="Line 41"/>
                <p:cNvSpPr/>
                <p:nvPr/>
              </p:nvSpPr>
              <p:spPr>
                <a:xfrm>
                  <a:off x="3104" y="1616"/>
                  <a:ext cx="0" cy="1088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</p:grpSp>
          <p:sp>
            <p:nvSpPr>
              <p:cNvPr id="90" name="Text Box 42"/>
              <p:cNvSpPr txBox="1">
                <a:spLocks noChangeArrowheads="1"/>
              </p:cNvSpPr>
              <p:nvPr/>
            </p:nvSpPr>
            <p:spPr bwMode="auto">
              <a:xfrm>
                <a:off x="2650" y="2387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Text Box 43"/>
              <p:cNvSpPr txBox="1">
                <a:spLocks noChangeArrowheads="1"/>
              </p:cNvSpPr>
              <p:nvPr/>
            </p:nvSpPr>
            <p:spPr bwMode="auto">
              <a:xfrm>
                <a:off x="3041" y="2387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Text Box 44"/>
              <p:cNvSpPr txBox="1">
                <a:spLocks noChangeArrowheads="1"/>
              </p:cNvSpPr>
              <p:nvPr/>
            </p:nvSpPr>
            <p:spPr bwMode="auto">
              <a:xfrm>
                <a:off x="2650" y="2748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5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Text Box 45"/>
              <p:cNvSpPr txBox="1">
                <a:spLocks noChangeArrowheads="1"/>
              </p:cNvSpPr>
              <p:nvPr/>
            </p:nvSpPr>
            <p:spPr bwMode="auto">
              <a:xfrm>
                <a:off x="3041" y="2750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1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Text Box 46"/>
              <p:cNvSpPr txBox="1">
                <a:spLocks noChangeArrowheads="1"/>
              </p:cNvSpPr>
              <p:nvPr/>
            </p:nvSpPr>
            <p:spPr bwMode="auto">
              <a:xfrm>
                <a:off x="3376" y="2733"/>
                <a:ext cx="11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Text Box 47"/>
              <p:cNvSpPr txBox="1">
                <a:spLocks noChangeArrowheads="1"/>
              </p:cNvSpPr>
              <p:nvPr/>
            </p:nvSpPr>
            <p:spPr bwMode="auto">
              <a:xfrm>
                <a:off x="3376" y="3110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7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Text Box 48"/>
              <p:cNvSpPr txBox="1">
                <a:spLocks noChangeArrowheads="1"/>
              </p:cNvSpPr>
              <p:nvPr/>
            </p:nvSpPr>
            <p:spPr bwMode="auto">
              <a:xfrm>
                <a:off x="3059" y="3113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8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Text Box 49"/>
              <p:cNvSpPr txBox="1">
                <a:spLocks noChangeArrowheads="1"/>
              </p:cNvSpPr>
              <p:nvPr/>
            </p:nvSpPr>
            <p:spPr bwMode="auto">
              <a:xfrm>
                <a:off x="2650" y="3110"/>
                <a:ext cx="244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kern="1200" cap="none" spc="0" normalizeH="0" baseline="0" noProof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6</a:t>
                </a:r>
                <a:endPara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8" name="Text Box 68"/>
            <p:cNvSpPr txBox="1">
              <a:spLocks noChangeArrowheads="1"/>
            </p:cNvSpPr>
            <p:nvPr/>
          </p:nvSpPr>
          <p:spPr bwMode="auto">
            <a:xfrm>
              <a:off x="4964" y="288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3200" b="1" kern="1200" cap="none" spc="0" normalizeH="0" baseline="0" noProof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3200" b="1" kern="1200" cap="none" spc="0" normalizeH="0" baseline="0" noProof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3" name="Line 70"/>
          <p:cNvSpPr/>
          <p:nvPr/>
        </p:nvSpPr>
        <p:spPr>
          <a:xfrm flipH="1">
            <a:off x="3514724" y="2781524"/>
            <a:ext cx="1412875" cy="107941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4" name="Line 71"/>
          <p:cNvSpPr/>
          <p:nvPr/>
        </p:nvSpPr>
        <p:spPr>
          <a:xfrm>
            <a:off x="5503864" y="2781524"/>
            <a:ext cx="1484312" cy="107941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5" name="文本框 104"/>
          <p:cNvSpPr txBox="1"/>
          <p:nvPr/>
        </p:nvSpPr>
        <p:spPr>
          <a:xfrm>
            <a:off x="2911475" y="3068861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右移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461125" y="3066742"/>
            <a:ext cx="151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上移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7" name="Line 70"/>
          <p:cNvSpPr/>
          <p:nvPr/>
        </p:nvSpPr>
        <p:spPr>
          <a:xfrm flipH="1">
            <a:off x="2407195" y="5769286"/>
            <a:ext cx="677513" cy="61204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8" name="Line 71"/>
          <p:cNvSpPr/>
          <p:nvPr/>
        </p:nvSpPr>
        <p:spPr>
          <a:xfrm>
            <a:off x="3660974" y="5769285"/>
            <a:ext cx="580089" cy="61204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09" name="Line 70"/>
          <p:cNvSpPr/>
          <p:nvPr/>
        </p:nvSpPr>
        <p:spPr>
          <a:xfrm flipH="1">
            <a:off x="6186774" y="5769286"/>
            <a:ext cx="677513" cy="61204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10" name="Line 71"/>
          <p:cNvSpPr/>
          <p:nvPr/>
        </p:nvSpPr>
        <p:spPr>
          <a:xfrm>
            <a:off x="7440553" y="5769285"/>
            <a:ext cx="580089" cy="61204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81316" name="Rectangle 4"/>
              <p:cNvSpPr>
                <a:spLocks noChangeArrowheads="1"/>
              </p:cNvSpPr>
              <p:nvPr/>
            </p:nvSpPr>
            <p:spPr bwMode="auto">
              <a:xfrm>
                <a:off x="390972" y="548308"/>
                <a:ext cx="9721080" cy="62646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lvl="0" algn="just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、树根为所有解集合；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、使用代价矩阵，计算根结点表示的解集合的代价下界；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30000"/>
                  </a:lnSpc>
                  <a:spcBef>
                    <a:spcPts val="0"/>
                  </a:spcBef>
                  <a:defRPr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、使用爬山策略扩展当前的树结点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直至找到一个解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61720" lvl="0" indent="-3429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选择满足下列条件的边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kumimoji="0" lang="en-US" altLang="zh-CN" sz="24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440180" indent="-34290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使右子树代价下界增加最大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1440180" indent="-34290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使左子树代价下界不变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061720" lvl="0" indent="-342900" algn="just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构造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的左右子树</a:t>
                </a:r>
                <a:r>
                  <a:rPr lang="en-US" altLang="zh-CN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:</a:t>
                </a:r>
                <a:endParaRPr kumimoji="0" lang="en-US" altLang="zh-CN" sz="24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350645" lvl="0" indent="-34290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左子树为包括边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𝑦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的所有解集合；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1350645" lvl="0" indent="-34290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右子树为不包括边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400" i="1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𝑦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的所有解集合；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1350645" lvl="0" indent="-34290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计算左右子树解代价下界；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1350645" lvl="0" indent="-34290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构造左右子树的代价矩阵，修改其解代价下界；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just">
                  <a:spcBef>
                    <a:spcPts val="0"/>
                  </a:spcBef>
                  <a:defRPr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、用找到解的代价进行剪枝爬山搜索，直到找到最优解。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1518920" marR="0" lvl="1" indent="-457200" algn="just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endParaRPr kumimoji="0" lang="en-US" altLang="zh-CN" sz="200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7813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972" y="548308"/>
                <a:ext cx="9721080" cy="6264696"/>
              </a:xfrm>
              <a:prstGeom prst="rect">
                <a:avLst/>
              </a:prstGeom>
              <a:blipFill rotWithShape="1">
                <a:blip r:embed="rId1"/>
                <a:stretch>
                  <a:fillRect l="-135" t="-208" r="-127" b="-764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1317" name="Rectangle 5"/>
          <p:cNvSpPr>
            <a:spLocks noChangeArrowheads="1"/>
          </p:cNvSpPr>
          <p:nvPr/>
        </p:nvSpPr>
        <p:spPr bwMode="auto">
          <a:xfrm>
            <a:off x="0" y="-99392"/>
            <a:ext cx="10328076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算法概要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1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1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8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1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1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81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81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81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1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930" y="1357843"/>
            <a:ext cx="6696075" cy="4735453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11.1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暴力美学：搜索漫谈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11.2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深度优先与广度优先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11.3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搜索的优化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11.4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剪枝方法论与人员安排问题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11.6 </a:t>
            </a:r>
            <a:r>
              <a:rPr kumimoji="0" lang="zh-CN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旅行商问题</a:t>
            </a: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72009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11.6 A*</a:t>
            </a: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 Regular" panose="02020603050405020304" charset="0"/>
                <a:ea typeface="楷体" panose="02010609060101010101" pitchFamily="49" charset="-122"/>
                <a:cs typeface="Times New Roman Regular" panose="02020603050405020304" charset="0"/>
              </a:rPr>
              <a:t>算法</a:t>
            </a:r>
            <a:endParaRPr kumimoji="0" lang="zh-CN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 Regular" panose="02020603050405020304" charset="0"/>
              <a:ea typeface="楷体" panose="02010609060101010101" pitchFamily="49" charset="-122"/>
              <a:cs typeface="Times New Roman Regular" panose="0202060305040502030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-2152" y="437416"/>
            <a:ext cx="10186211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  <a:endParaRPr kumimoji="0" lang="zh-CN" altLang="en-US" sz="4400" b="1" dirty="0">
              <a:solidFill>
                <a:srgbClr val="1F497D">
                  <a:lumMod val="60000"/>
                  <a:lumOff val="40000"/>
                </a:srgbClr>
              </a:solidFill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8" name="Rectangle 4"/>
          <p:cNvSpPr>
            <a:spLocks noChangeArrowheads="1"/>
          </p:cNvSpPr>
          <p:nvPr/>
        </p:nvSpPr>
        <p:spPr bwMode="auto">
          <a:xfrm>
            <a:off x="0" y="260648"/>
            <a:ext cx="102870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A*算法的基本思想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94631" name="Rectangle 7"/>
          <p:cNvSpPr>
            <a:spLocks noChangeArrowheads="1"/>
          </p:cNvSpPr>
          <p:nvPr/>
        </p:nvSpPr>
        <p:spPr bwMode="auto">
          <a:xfrm>
            <a:off x="398780" y="1206624"/>
            <a:ext cx="9677400" cy="4742656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just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算法与分支界限策略的比较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分支界限策略是为了剪掉不能达到优化解的分支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分支界限策略的关键是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“界限”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A*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算法的核心是告诉我们在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某些情况下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，我们得到的解一定是优化解，于是算法可以停止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A*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算法试图尽早地发现优化解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算法通常使用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Best-first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策略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求解优化问题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4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4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94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4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4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4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4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46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4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46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5"/>
          <p:cNvSpPr/>
          <p:nvPr/>
        </p:nvSpPr>
        <p:spPr>
          <a:xfrm>
            <a:off x="71438" y="73025"/>
            <a:ext cx="2119312" cy="908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9444" name="Rectangle 4"/>
              <p:cNvSpPr>
                <a:spLocks noChangeArrowheads="1"/>
              </p:cNvSpPr>
              <p:nvPr/>
            </p:nvSpPr>
            <p:spPr bwMode="auto">
              <a:xfrm>
                <a:off x="77774" y="764704"/>
                <a:ext cx="10209226" cy="575585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marR="0" lvl="0" indent="-342900" algn="just" defTabSz="914400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0" lang="en-US" altLang="zh-CN" sz="2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A*</a:t>
                </a:r>
                <a:r>
                  <a:rPr kumimoji="0" lang="zh-CN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算法关键：</a:t>
                </a:r>
                <a:r>
                  <a:rPr kumimoji="0" lang="zh-CN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代价函数</a:t>
                </a:r>
                <a:endParaRPr kumimoji="0" lang="zh-CN" altLang="en-US" sz="2800" b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对于任意结点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endParaRPr kumimoji="0" lang="zh-CN" alt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57300" lvl="2" indent="-342900" algn="just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𝒈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＝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从树根</a:t>
                </a:r>
                <a:r>
                  <a:rPr lang="zh-CN" altLang="en-US" sz="2000" b="1" dirty="0">
                    <a:solidFill>
                      <a:srgbClr val="6633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（起始结点）</a:t>
                </a:r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的代价</a:t>
                </a:r>
                <a:endParaRPr kumimoji="0" lang="zh-CN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57300" lvl="2" indent="-342900" algn="just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zh-CN" altLang="en-US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＝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solidFill>
                      <a:srgbClr val="6633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结点</a:t>
                </a:r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到目标结点的优化路径的代价</a:t>
                </a:r>
                <a:endParaRPr kumimoji="0" lang="zh-CN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257300" lvl="2" indent="-342900" algn="just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zh-CN" altLang="en-US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＝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𝒈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+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是结点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的代价</a:t>
                </a:r>
                <a:endParaRPr kumimoji="0" lang="zh-CN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400" b="1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的值是多少？</a:t>
                </a:r>
                <a:endParaRPr kumimoji="0" lang="zh-CN" alt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marR="0" lvl="2" indent="-228600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不知道！</a:t>
                </a:r>
                <a:endParaRPr kumimoji="0" lang="zh-CN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lvl="2" indent="-228600" algn="just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  <a:defRPr/>
                </a:pPr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也不知道</a:t>
                </a:r>
                <a:endParaRPr kumimoji="0" lang="zh-CN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估计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zh-CN" alt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lvl="2" indent="-228600" algn="just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  <a:defRPr/>
                </a:pPr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使用任何方法去估计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，用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𝒉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的估计</a:t>
                </a:r>
                <a:endParaRPr kumimoji="0" lang="zh-CN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lvl="2" indent="-228600" algn="just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  <a:defRPr/>
                </a:pPr>
                <a:r>
                  <a:rPr kumimoji="0" lang="en-US" altLang="zh-CN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𝒉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)≤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总为真</a:t>
                </a:r>
                <a:endPara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lvl="2" indent="-228600" algn="just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  <a:defRPr/>
                </a:pPr>
                <a:r>
                  <a:rPr kumimoji="0" lang="en-US" altLang="zh-CN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𝒈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𝒉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)≤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kumimoji="0" lang="en-US" altLang="zh-CN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)+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定义为</a:t>
                </a:r>
                <a:r>
                  <a:rPr lang="zh-CN" altLang="en-US" sz="2000" b="1" dirty="0">
                    <a:solidFill>
                      <a:srgbClr val="6633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结点</a:t>
                </a:r>
                <a14:m>
                  <m:oMath xmlns:m="http://schemas.openxmlformats.org/officeDocument/2006/math">
                    <m:r>
                      <a:rPr kumimoji="0" lang="en-US" altLang="zh-CN" sz="20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𝒏</m:t>
                    </m:r>
                  </m:oMath>
                </a14:m>
                <a:r>
                  <a:rPr kumimoji="0" lang="zh-CN" altLang="en-US" sz="20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的代价</a:t>
                </a:r>
                <a:endParaRPr kumimoji="0" lang="zh-CN" altLang="en-US" sz="20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82944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774" y="764704"/>
                <a:ext cx="10209226" cy="5755853"/>
              </a:xfrm>
              <a:prstGeom prst="rect">
                <a:avLst/>
              </a:prstGeom>
              <a:blipFill rotWithShape="1">
                <a:blip r:embed="rId1"/>
                <a:stretch>
                  <a:fillRect l="-127" t="-223" r="-124" b="-21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32062" y="-27384"/>
            <a:ext cx="52228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vl="0" algn="ctr"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A*算法的基本思想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808626" y="2708920"/>
            <a:ext cx="5400600" cy="2304256"/>
            <a:chOff x="1108" y="1344"/>
            <a:chExt cx="3448" cy="1678"/>
          </a:xfrm>
        </p:grpSpPr>
        <p:grpSp>
          <p:nvGrpSpPr>
            <p:cNvPr id="39" name="Group 35"/>
            <p:cNvGrpSpPr/>
            <p:nvPr/>
          </p:nvGrpSpPr>
          <p:grpSpPr>
            <a:xfrm>
              <a:off x="1108" y="1344"/>
              <a:ext cx="3448" cy="1678"/>
              <a:chOff x="1199" y="527"/>
              <a:chExt cx="3448" cy="1678"/>
            </a:xfrm>
          </p:grpSpPr>
          <p:grpSp>
            <p:nvGrpSpPr>
              <p:cNvPr id="41" name="Group 23"/>
              <p:cNvGrpSpPr/>
              <p:nvPr/>
            </p:nvGrpSpPr>
            <p:grpSpPr>
              <a:xfrm>
                <a:off x="1199" y="527"/>
                <a:ext cx="3448" cy="1678"/>
                <a:chOff x="1244" y="981"/>
                <a:chExt cx="3448" cy="1678"/>
              </a:xfrm>
            </p:grpSpPr>
            <p:sp>
              <p:nvSpPr>
                <p:cNvPr id="52" name="Oval 5"/>
                <p:cNvSpPr>
                  <a:spLocks noChangeArrowheads="1"/>
                </p:cNvSpPr>
                <p:nvPr/>
              </p:nvSpPr>
              <p:spPr bwMode="auto">
                <a:xfrm>
                  <a:off x="1244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0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Oval 6"/>
                <p:cNvSpPr>
                  <a:spLocks noChangeArrowheads="1"/>
                </p:cNvSpPr>
                <p:nvPr/>
              </p:nvSpPr>
              <p:spPr bwMode="auto">
                <a:xfrm>
                  <a:off x="2287" y="2387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Oval 7"/>
                <p:cNvSpPr>
                  <a:spLocks noChangeArrowheads="1"/>
                </p:cNvSpPr>
                <p:nvPr/>
              </p:nvSpPr>
              <p:spPr bwMode="auto">
                <a:xfrm>
                  <a:off x="2288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Oval 8"/>
                <p:cNvSpPr>
                  <a:spLocks noChangeArrowheads="1"/>
                </p:cNvSpPr>
                <p:nvPr/>
              </p:nvSpPr>
              <p:spPr bwMode="auto">
                <a:xfrm>
                  <a:off x="2288" y="98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sz="1400" b="1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Oval 9"/>
                <p:cNvSpPr>
                  <a:spLocks noChangeArrowheads="1"/>
                </p:cNvSpPr>
                <p:nvPr/>
              </p:nvSpPr>
              <p:spPr bwMode="auto">
                <a:xfrm>
                  <a:off x="3332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Oval 10"/>
                <p:cNvSpPr>
                  <a:spLocks noChangeArrowheads="1"/>
                </p:cNvSpPr>
                <p:nvPr/>
              </p:nvSpPr>
              <p:spPr bwMode="auto">
                <a:xfrm>
                  <a:off x="3332" y="2387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8" name="Oval 11"/>
                <p:cNvSpPr>
                  <a:spLocks noChangeArrowheads="1"/>
                </p:cNvSpPr>
                <p:nvPr/>
              </p:nvSpPr>
              <p:spPr bwMode="auto">
                <a:xfrm>
                  <a:off x="4420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T</a:t>
                  </a:r>
                  <a:endPara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Line 12"/>
                <p:cNvSpPr/>
                <p:nvPr/>
              </p:nvSpPr>
              <p:spPr>
                <a:xfrm flipV="1">
                  <a:off x="1426" y="1162"/>
                  <a:ext cx="861" cy="499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0" name="Line 13"/>
                <p:cNvSpPr/>
                <p:nvPr/>
              </p:nvSpPr>
              <p:spPr>
                <a:xfrm>
                  <a:off x="1516" y="1797"/>
                  <a:ext cx="771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1" name="Line 14"/>
                <p:cNvSpPr/>
                <p:nvPr/>
              </p:nvSpPr>
              <p:spPr>
                <a:xfrm>
                  <a:off x="1471" y="1888"/>
                  <a:ext cx="816" cy="59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2" name="Line 15"/>
                <p:cNvSpPr/>
                <p:nvPr/>
              </p:nvSpPr>
              <p:spPr>
                <a:xfrm>
                  <a:off x="2560" y="1117"/>
                  <a:ext cx="816" cy="589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3" name="Line 16"/>
                <p:cNvSpPr/>
                <p:nvPr/>
              </p:nvSpPr>
              <p:spPr>
                <a:xfrm>
                  <a:off x="2560" y="1797"/>
                  <a:ext cx="771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4" name="Line 17"/>
                <p:cNvSpPr/>
                <p:nvPr/>
              </p:nvSpPr>
              <p:spPr>
                <a:xfrm>
                  <a:off x="2560" y="2523"/>
                  <a:ext cx="771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5" name="Line 18"/>
                <p:cNvSpPr/>
                <p:nvPr/>
              </p:nvSpPr>
              <p:spPr>
                <a:xfrm>
                  <a:off x="2514" y="1888"/>
                  <a:ext cx="862" cy="544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6" name="Line 19"/>
                <p:cNvSpPr/>
                <p:nvPr/>
              </p:nvSpPr>
              <p:spPr>
                <a:xfrm>
                  <a:off x="2424" y="1253"/>
                  <a:ext cx="0" cy="408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7" name="Line 20"/>
                <p:cNvSpPr/>
                <p:nvPr/>
              </p:nvSpPr>
              <p:spPr>
                <a:xfrm>
                  <a:off x="3603" y="1797"/>
                  <a:ext cx="816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8" name="Line 21"/>
                <p:cNvSpPr/>
                <p:nvPr/>
              </p:nvSpPr>
              <p:spPr>
                <a:xfrm>
                  <a:off x="3467" y="1933"/>
                  <a:ext cx="0" cy="454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69" name="Line 22"/>
                <p:cNvSpPr/>
                <p:nvPr/>
              </p:nvSpPr>
              <p:spPr>
                <a:xfrm flipV="1">
                  <a:off x="3603" y="1888"/>
                  <a:ext cx="862" cy="635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</p:grpSp>
          <p:sp>
            <p:nvSpPr>
              <p:cNvPr id="42" name="Text Box 25"/>
              <p:cNvSpPr txBox="1">
                <a:spLocks noChangeArrowheads="1"/>
              </p:cNvSpPr>
              <p:nvPr/>
            </p:nvSpPr>
            <p:spPr bwMode="auto">
              <a:xfrm>
                <a:off x="1592" y="709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Text Box 26"/>
              <p:cNvSpPr txBox="1">
                <a:spLocks noChangeArrowheads="1"/>
              </p:cNvSpPr>
              <p:nvPr/>
            </p:nvSpPr>
            <p:spPr bwMode="auto">
              <a:xfrm>
                <a:off x="1728" y="1062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Text Box 27"/>
              <p:cNvSpPr txBox="1">
                <a:spLocks noChangeArrowheads="1"/>
              </p:cNvSpPr>
              <p:nvPr/>
            </p:nvSpPr>
            <p:spPr bwMode="auto">
              <a:xfrm>
                <a:off x="1683" y="142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4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Text Box 28"/>
              <p:cNvSpPr txBox="1">
                <a:spLocks noChangeArrowheads="1"/>
              </p:cNvSpPr>
              <p:nvPr/>
            </p:nvSpPr>
            <p:spPr bwMode="auto">
              <a:xfrm>
                <a:off x="2362" y="83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Text Box 29"/>
              <p:cNvSpPr txBox="1">
                <a:spLocks noChangeArrowheads="1"/>
              </p:cNvSpPr>
              <p:nvPr/>
            </p:nvSpPr>
            <p:spPr bwMode="auto">
              <a:xfrm>
                <a:off x="2816" y="663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Text Box 30"/>
              <p:cNvSpPr txBox="1">
                <a:spLocks noChangeArrowheads="1"/>
              </p:cNvSpPr>
              <p:nvPr/>
            </p:nvSpPr>
            <p:spPr bwMode="auto">
              <a:xfrm>
                <a:off x="2726" y="1071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Text Box 31"/>
              <p:cNvSpPr txBox="1">
                <a:spLocks noChangeArrowheads="1"/>
              </p:cNvSpPr>
              <p:nvPr/>
            </p:nvSpPr>
            <p:spPr bwMode="auto">
              <a:xfrm>
                <a:off x="2817" y="142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 dirty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Text Box 32"/>
              <p:cNvSpPr txBox="1">
                <a:spLocks noChangeArrowheads="1"/>
              </p:cNvSpPr>
              <p:nvPr/>
            </p:nvSpPr>
            <p:spPr bwMode="auto">
              <a:xfrm>
                <a:off x="2681" y="1788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Text Box 33"/>
              <p:cNvSpPr txBox="1">
                <a:spLocks noChangeArrowheads="1"/>
              </p:cNvSpPr>
              <p:nvPr/>
            </p:nvSpPr>
            <p:spPr bwMode="auto">
              <a:xfrm>
                <a:off x="3768" y="1062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Text Box 34"/>
              <p:cNvSpPr txBox="1">
                <a:spLocks noChangeArrowheads="1"/>
              </p:cNvSpPr>
              <p:nvPr/>
            </p:nvSpPr>
            <p:spPr bwMode="auto">
              <a:xfrm>
                <a:off x="3770" y="151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5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0" name="Text Box 36"/>
            <p:cNvSpPr txBox="1">
              <a:spLocks noChangeArrowheads="1"/>
            </p:cNvSpPr>
            <p:nvPr/>
          </p:nvSpPr>
          <p:spPr bwMode="auto">
            <a:xfrm>
              <a:off x="3270" y="2332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31492" name="Rectangle 4"/>
              <p:cNvSpPr/>
              <p:nvPr/>
            </p:nvSpPr>
            <p:spPr>
              <a:xfrm>
                <a:off x="116205" y="4522470"/>
                <a:ext cx="7065645" cy="56515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anchor="t"/>
              <a:lstStyle/>
              <a:p>
                <a:pPr marL="742950" lvl="1" indent="-285750" algn="ctr" rtl="0" eaLnBrk="1" fontAlgn="base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32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输出: 发现一个从</a:t>
                </a:r>
                <a14:m>
                  <m:oMath xmlns:m="http://schemas.openxmlformats.org/officeDocument/2006/math">
                    <m:r>
                      <a:rPr lang="zh-CN" altLang="en-US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zh-CN" altLang="en-US" sz="32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lang="zh-CN" altLang="en-US" sz="3200" b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的最短路径</a:t>
                </a:r>
                <a:endParaRPr lang="zh-CN" altLang="en-US" sz="3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3149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" y="4522470"/>
                <a:ext cx="7065645" cy="5651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1491" name="Rectangle 3"/>
          <p:cNvSpPr>
            <a:spLocks noGrp="1"/>
          </p:cNvSpPr>
          <p:nvPr>
            <p:ph idx="1"/>
          </p:nvPr>
        </p:nvSpPr>
        <p:spPr>
          <a:xfrm>
            <a:off x="0" y="191135"/>
            <a:ext cx="10286999" cy="671830"/>
          </a:xfrm>
        </p:spPr>
        <p:txBody>
          <a:bodyPr wrap="square" lIns="91440" tIns="45720" rIns="91440" bIns="45720" anchor="t"/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最短路径问题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p:grpSp>
        <p:nvGrpSpPr>
          <p:cNvPr id="831525" name="Group 37"/>
          <p:cNvGrpSpPr/>
          <p:nvPr/>
        </p:nvGrpSpPr>
        <p:grpSpPr>
          <a:xfrm>
            <a:off x="2262087" y="1283970"/>
            <a:ext cx="5473701" cy="2663825"/>
            <a:chOff x="1108" y="1344"/>
            <a:chExt cx="3448" cy="1678"/>
          </a:xfrm>
        </p:grpSpPr>
        <p:grpSp>
          <p:nvGrpSpPr>
            <p:cNvPr id="187397" name="Group 35"/>
            <p:cNvGrpSpPr/>
            <p:nvPr/>
          </p:nvGrpSpPr>
          <p:grpSpPr>
            <a:xfrm>
              <a:off x="1108" y="1344"/>
              <a:ext cx="3448" cy="1678"/>
              <a:chOff x="1199" y="527"/>
              <a:chExt cx="3448" cy="1678"/>
            </a:xfrm>
          </p:grpSpPr>
          <p:grpSp>
            <p:nvGrpSpPr>
              <p:cNvPr id="187398" name="Group 23"/>
              <p:cNvGrpSpPr/>
              <p:nvPr/>
            </p:nvGrpSpPr>
            <p:grpSpPr>
              <a:xfrm>
                <a:off x="1199" y="527"/>
                <a:ext cx="3448" cy="1678"/>
                <a:chOff x="1244" y="981"/>
                <a:chExt cx="3448" cy="1678"/>
              </a:xfrm>
            </p:grpSpPr>
            <p:sp>
              <p:nvSpPr>
                <p:cNvPr id="831493" name="Oval 5"/>
                <p:cNvSpPr>
                  <a:spLocks noChangeArrowheads="1"/>
                </p:cNvSpPr>
                <p:nvPr/>
              </p:nvSpPr>
              <p:spPr bwMode="auto">
                <a:xfrm>
                  <a:off x="1244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0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4" name="Oval 6"/>
                <p:cNvSpPr>
                  <a:spLocks noChangeArrowheads="1"/>
                </p:cNvSpPr>
                <p:nvPr/>
              </p:nvSpPr>
              <p:spPr bwMode="auto">
                <a:xfrm>
                  <a:off x="2287" y="2387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5" name="Oval 7"/>
                <p:cNvSpPr>
                  <a:spLocks noChangeArrowheads="1"/>
                </p:cNvSpPr>
                <p:nvPr/>
              </p:nvSpPr>
              <p:spPr bwMode="auto">
                <a:xfrm>
                  <a:off x="2288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6" name="Oval 8"/>
                <p:cNvSpPr>
                  <a:spLocks noChangeArrowheads="1"/>
                </p:cNvSpPr>
                <p:nvPr/>
              </p:nvSpPr>
              <p:spPr bwMode="auto">
                <a:xfrm>
                  <a:off x="2288" y="98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sz="1400" b="1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7" name="Oval 9"/>
                <p:cNvSpPr>
                  <a:spLocks noChangeArrowheads="1"/>
                </p:cNvSpPr>
                <p:nvPr/>
              </p:nvSpPr>
              <p:spPr bwMode="auto">
                <a:xfrm>
                  <a:off x="3332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8" name="Oval 10"/>
                <p:cNvSpPr>
                  <a:spLocks noChangeArrowheads="1"/>
                </p:cNvSpPr>
                <p:nvPr/>
              </p:nvSpPr>
              <p:spPr bwMode="auto">
                <a:xfrm>
                  <a:off x="3332" y="2387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9" name="Oval 11"/>
                <p:cNvSpPr>
                  <a:spLocks noChangeArrowheads="1"/>
                </p:cNvSpPr>
                <p:nvPr/>
              </p:nvSpPr>
              <p:spPr bwMode="auto">
                <a:xfrm>
                  <a:off x="4420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T</a:t>
                  </a:r>
                  <a:endParaRPr kumimoji="0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7406" name="Line 12"/>
                <p:cNvSpPr/>
                <p:nvPr/>
              </p:nvSpPr>
              <p:spPr>
                <a:xfrm flipV="1">
                  <a:off x="1426" y="1162"/>
                  <a:ext cx="861" cy="499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07" name="Line 13"/>
                <p:cNvSpPr/>
                <p:nvPr/>
              </p:nvSpPr>
              <p:spPr>
                <a:xfrm>
                  <a:off x="1516" y="1797"/>
                  <a:ext cx="771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08" name="Line 14"/>
                <p:cNvSpPr/>
                <p:nvPr/>
              </p:nvSpPr>
              <p:spPr>
                <a:xfrm>
                  <a:off x="1471" y="1888"/>
                  <a:ext cx="816" cy="59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09" name="Line 15"/>
                <p:cNvSpPr/>
                <p:nvPr/>
              </p:nvSpPr>
              <p:spPr>
                <a:xfrm>
                  <a:off x="2560" y="1117"/>
                  <a:ext cx="816" cy="589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0" name="Line 16"/>
                <p:cNvSpPr/>
                <p:nvPr/>
              </p:nvSpPr>
              <p:spPr>
                <a:xfrm>
                  <a:off x="2560" y="1797"/>
                  <a:ext cx="771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1" name="Line 17"/>
                <p:cNvSpPr/>
                <p:nvPr/>
              </p:nvSpPr>
              <p:spPr>
                <a:xfrm>
                  <a:off x="2560" y="2523"/>
                  <a:ext cx="771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2" name="Line 18"/>
                <p:cNvSpPr/>
                <p:nvPr/>
              </p:nvSpPr>
              <p:spPr>
                <a:xfrm>
                  <a:off x="2514" y="1888"/>
                  <a:ext cx="862" cy="544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3" name="Line 19"/>
                <p:cNvSpPr/>
                <p:nvPr/>
              </p:nvSpPr>
              <p:spPr>
                <a:xfrm>
                  <a:off x="2424" y="1253"/>
                  <a:ext cx="0" cy="408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4" name="Line 20"/>
                <p:cNvSpPr/>
                <p:nvPr/>
              </p:nvSpPr>
              <p:spPr>
                <a:xfrm>
                  <a:off x="3603" y="1797"/>
                  <a:ext cx="816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5" name="Line 21"/>
                <p:cNvSpPr/>
                <p:nvPr/>
              </p:nvSpPr>
              <p:spPr>
                <a:xfrm>
                  <a:off x="3467" y="1933"/>
                  <a:ext cx="0" cy="454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6" name="Line 22"/>
                <p:cNvSpPr/>
                <p:nvPr/>
              </p:nvSpPr>
              <p:spPr>
                <a:xfrm flipV="1">
                  <a:off x="3603" y="1888"/>
                  <a:ext cx="862" cy="635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</p:grpSp>
          <p:sp>
            <p:nvSpPr>
              <p:cNvPr id="831513" name="Text Box 25"/>
              <p:cNvSpPr txBox="1">
                <a:spLocks noChangeArrowheads="1"/>
              </p:cNvSpPr>
              <p:nvPr/>
            </p:nvSpPr>
            <p:spPr bwMode="auto">
              <a:xfrm>
                <a:off x="1592" y="709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4" name="Text Box 26"/>
              <p:cNvSpPr txBox="1">
                <a:spLocks noChangeArrowheads="1"/>
              </p:cNvSpPr>
              <p:nvPr/>
            </p:nvSpPr>
            <p:spPr bwMode="auto">
              <a:xfrm>
                <a:off x="1728" y="1062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5" name="Text Box 27"/>
              <p:cNvSpPr txBox="1">
                <a:spLocks noChangeArrowheads="1"/>
              </p:cNvSpPr>
              <p:nvPr/>
            </p:nvSpPr>
            <p:spPr bwMode="auto">
              <a:xfrm>
                <a:off x="1683" y="142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4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6" name="Text Box 28"/>
              <p:cNvSpPr txBox="1">
                <a:spLocks noChangeArrowheads="1"/>
              </p:cNvSpPr>
              <p:nvPr/>
            </p:nvSpPr>
            <p:spPr bwMode="auto">
              <a:xfrm>
                <a:off x="2362" y="83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7" name="Text Box 29"/>
              <p:cNvSpPr txBox="1">
                <a:spLocks noChangeArrowheads="1"/>
              </p:cNvSpPr>
              <p:nvPr/>
            </p:nvSpPr>
            <p:spPr bwMode="auto">
              <a:xfrm>
                <a:off x="2816" y="663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8" name="Text Box 30"/>
              <p:cNvSpPr txBox="1">
                <a:spLocks noChangeArrowheads="1"/>
              </p:cNvSpPr>
              <p:nvPr/>
            </p:nvSpPr>
            <p:spPr bwMode="auto">
              <a:xfrm>
                <a:off x="2726" y="1071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9" name="Text Box 31"/>
              <p:cNvSpPr txBox="1">
                <a:spLocks noChangeArrowheads="1"/>
              </p:cNvSpPr>
              <p:nvPr/>
            </p:nvSpPr>
            <p:spPr bwMode="auto">
              <a:xfrm>
                <a:off x="2817" y="142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 dirty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20" name="Text Box 32"/>
              <p:cNvSpPr txBox="1">
                <a:spLocks noChangeArrowheads="1"/>
              </p:cNvSpPr>
              <p:nvPr/>
            </p:nvSpPr>
            <p:spPr bwMode="auto">
              <a:xfrm>
                <a:off x="2681" y="1788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21" name="Text Box 33"/>
              <p:cNvSpPr txBox="1">
                <a:spLocks noChangeArrowheads="1"/>
              </p:cNvSpPr>
              <p:nvPr/>
            </p:nvSpPr>
            <p:spPr bwMode="auto">
              <a:xfrm>
                <a:off x="3768" y="1062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22" name="Text Box 34"/>
              <p:cNvSpPr txBox="1">
                <a:spLocks noChangeArrowheads="1"/>
              </p:cNvSpPr>
              <p:nvPr/>
            </p:nvSpPr>
            <p:spPr bwMode="auto">
              <a:xfrm>
                <a:off x="3770" y="151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5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31524" name="Text Box 36"/>
            <p:cNvSpPr txBox="1">
              <a:spLocks noChangeArrowheads="1"/>
            </p:cNvSpPr>
            <p:nvPr/>
          </p:nvSpPr>
          <p:spPr bwMode="auto">
            <a:xfrm>
              <a:off x="3270" y="2332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6205" y="801370"/>
            <a:ext cx="195326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输入: </a:t>
            </a:r>
            <a:endParaRPr lang="zh-CN" altLang="en-US" sz="3200" b="1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1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1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1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628" name="Group 68"/>
          <p:cNvGrpSpPr/>
          <p:nvPr/>
        </p:nvGrpSpPr>
        <p:grpSpPr>
          <a:xfrm>
            <a:off x="1182688" y="1347153"/>
            <a:ext cx="3384550" cy="1727200"/>
            <a:chOff x="1153" y="1525"/>
            <a:chExt cx="2132" cy="1088"/>
          </a:xfrm>
        </p:grpSpPr>
        <p:sp>
          <p:nvSpPr>
            <p:cNvPr id="834598" name="Oval 38"/>
            <p:cNvSpPr>
              <a:spLocks noChangeArrowheads="1"/>
            </p:cNvSpPr>
            <p:nvPr/>
          </p:nvSpPr>
          <p:spPr bwMode="auto">
            <a:xfrm>
              <a:off x="3013" y="2341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4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4599" name="Oval 39"/>
            <p:cNvSpPr>
              <a:spLocks noChangeArrowheads="1"/>
            </p:cNvSpPr>
            <p:nvPr/>
          </p:nvSpPr>
          <p:spPr bwMode="auto">
            <a:xfrm>
              <a:off x="2015" y="229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4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4600" name="Oval 40"/>
            <p:cNvSpPr>
              <a:spLocks noChangeArrowheads="1"/>
            </p:cNvSpPr>
            <p:nvPr/>
          </p:nvSpPr>
          <p:spPr bwMode="auto">
            <a:xfrm>
              <a:off x="1153" y="2296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4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4615" name="Text Box 55"/>
            <p:cNvSpPr txBox="1">
              <a:spLocks noChangeArrowheads="1"/>
            </p:cNvSpPr>
            <p:nvPr/>
          </p:nvSpPr>
          <p:spPr bwMode="auto">
            <a:xfrm>
              <a:off x="1547" y="179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4616" name="Text Box 56"/>
            <p:cNvSpPr txBox="1">
              <a:spLocks noChangeArrowheads="1"/>
            </p:cNvSpPr>
            <p:nvPr/>
          </p:nvSpPr>
          <p:spPr bwMode="auto">
            <a:xfrm>
              <a:off x="1955" y="1888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4617" name="Text Box 57"/>
            <p:cNvSpPr txBox="1">
              <a:spLocks noChangeArrowheads="1"/>
            </p:cNvSpPr>
            <p:nvPr/>
          </p:nvSpPr>
          <p:spPr bwMode="auto">
            <a:xfrm>
              <a:off x="2499" y="1752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448" name="Line 65"/>
            <p:cNvSpPr/>
            <p:nvPr/>
          </p:nvSpPr>
          <p:spPr>
            <a:xfrm flipH="1">
              <a:off x="1381" y="1752"/>
              <a:ext cx="680" cy="58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89449" name="Line 66"/>
            <p:cNvSpPr/>
            <p:nvPr/>
          </p:nvSpPr>
          <p:spPr>
            <a:xfrm>
              <a:off x="2151" y="1797"/>
              <a:ext cx="0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89450" name="Line 67"/>
            <p:cNvSpPr/>
            <p:nvPr/>
          </p:nvSpPr>
          <p:spPr>
            <a:xfrm>
              <a:off x="2242" y="1752"/>
              <a:ext cx="817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834597" name="Oval 37"/>
            <p:cNvSpPr>
              <a:spLocks noChangeArrowheads="1"/>
            </p:cNvSpPr>
            <p:nvPr/>
          </p:nvSpPr>
          <p:spPr bwMode="auto">
            <a:xfrm>
              <a:off x="2015" y="1525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1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34629" name="Rectangle 69"/>
              <p:cNvSpPr>
                <a:spLocks noChangeArrowheads="1"/>
              </p:cNvSpPr>
              <p:nvPr/>
            </p:nvSpPr>
            <p:spPr bwMode="auto">
              <a:xfrm>
                <a:off x="2456180" y="3469005"/>
                <a:ext cx="6575752" cy="11417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742950" marR="0" lvl="1" indent="-285750" algn="l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𝑽</m:t>
                      </m:r>
                      <m:r>
                        <a:rPr kumimoji="0" lang="en-US" altLang="zh-CN" sz="20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𝑽</m:t>
                      </m:r>
                      <m:r>
                        <a:rPr kumimoji="0" lang="en-US" altLang="zh-CN" sz="20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𝑽</m:t>
                      </m:r>
                      <m:r>
                        <a:rPr kumimoji="0" lang="en-US" altLang="zh-CN" sz="20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𝟒</m:t>
                      </m:r>
                    </m:oMath>
                  </m:oMathPara>
                </a14:m>
                <a:endPara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spcBef>
                    <a:spcPct val="2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altLang="zh-CN" sz="20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𝑽</m:t>
                          </m:r>
                          <m:r>
                            <a:rPr kumimoji="0" lang="en-US" altLang="zh-CN" sz="2000" b="1" i="1" u="none" strike="noStrike" kern="1200" cap="none" spc="0" normalizeH="0" baseline="-25000" noProof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uLnTx/>
                              <a:uFillTx/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𝑽</m:t>
                      </m:r>
                      <m:r>
                        <a:rPr kumimoji="0" lang="en-US" altLang="zh-CN" sz="20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𝒈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𝑽</m:t>
                      </m:r>
                      <m:r>
                        <a:rPr kumimoji="0" lang="en-US" altLang="zh-CN" sz="20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𝑽</m:t>
                      </m:r>
                      <m:r>
                        <a:rPr kumimoji="0" lang="en-US" altLang="zh-CN" sz="20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 =</m:t>
                      </m:r>
                      <m:r>
                        <a:rPr kumimoji="0" lang="en-US" altLang="zh-CN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ambria Math" panose="02040503050406030204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𝟕</m:t>
                      </m:r>
                    </m:oMath>
                  </m:oMathPara>
                </a14:m>
                <a:endParaRPr kumimoji="0" lang="en-US" altLang="zh-CN" sz="20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34629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56180" y="3469005"/>
                <a:ext cx="6575752" cy="1141730"/>
              </a:xfrm>
              <a:prstGeom prst="rect">
                <a:avLst/>
              </a:prstGeom>
              <a:blipFill rotWithShape="1">
                <a:blip r:embed="rId1"/>
                <a:stretch>
                  <a:fillRect r="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4630" name="Line 70"/>
          <p:cNvSpPr/>
          <p:nvPr/>
        </p:nvSpPr>
        <p:spPr>
          <a:xfrm>
            <a:off x="2982913" y="4297556"/>
            <a:ext cx="5752673" cy="33901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miter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4631" name="Rectangle 71"/>
              <p:cNvSpPr/>
              <p:nvPr/>
            </p:nvSpPr>
            <p:spPr>
              <a:xfrm>
                <a:off x="636811" y="4569118"/>
                <a:ext cx="8869362" cy="21416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anchor="t"/>
              <a:lstStyle/>
              <a:p>
                <a:pPr marL="742950" lvl="1" indent="-28575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估计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400" b="1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sz="2400" b="1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lvl="2" indent="-228600" algn="l" rtl="0" eaLnBrk="1" fontAlgn="base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000" b="1" i="1" baseline="-2500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出发有两种可能</a:t>
                </a:r>
                <a:r>
                  <a:rPr lang="en-US" altLang="zh-CN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lang="zh-CN" altLang="en-US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代价为</a:t>
                </a:r>
                <a:r>
                  <a:rPr lang="en-US" altLang="zh-CN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，代价为</a:t>
                </a:r>
                <a:r>
                  <a:rPr lang="en-US" altLang="zh-CN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，最小者为</a:t>
                </a:r>
                <a:r>
                  <a:rPr lang="en-US" altLang="zh-CN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endParaRPr lang="en-US" altLang="zh-CN" sz="2000" b="1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lvl="2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000" b="1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𝟐</m:t>
                    </m:r>
                  </m:oMath>
                </a14:m>
                <a:r>
                  <a:rPr lang="zh-CN" altLang="en-US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，选择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000" b="1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𝟐</m:t>
                    </m:r>
                  </m:oMath>
                </a14:m>
                <a:r>
                  <a:rPr lang="zh-CN" altLang="en-US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000" b="1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的估计值</a:t>
                </a:r>
                <a:endParaRPr lang="zh-CN" altLang="en-US" sz="2000" b="1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1143000" lvl="2" indent="-228600">
                  <a:lnSpc>
                    <a:spcPct val="150000"/>
                  </a:lnSpc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𝑽</m:t>
                    </m:r>
                    <m:r>
                      <a:rPr lang="en-US" altLang="zh-CN" sz="2000" b="1" i="1" baseline="-2500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altLang="zh-CN" sz="2000" b="1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)+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𝑽</m:t>
                    </m:r>
                    <m:r>
                      <a:rPr lang="en-US" altLang="zh-CN" sz="2000" b="1" i="1" baseline="-2500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𝟒</m:t>
                    </m:r>
                    <m:r>
                      <a:rPr lang="zh-CN" altLang="en-US" sz="2000" b="1" i="1" dirty="0">
                        <a:solidFill>
                          <a:srgbClr val="6633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为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𝑽</m:t>
                    </m:r>
                    <m:r>
                      <a:rPr lang="en-US" altLang="zh-CN" sz="2000" b="1" i="1" baseline="-2500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solidFill>
                      <a:srgbClr val="6633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的代价</a:t>
                </a:r>
                <a:endParaRPr lang="zh-CN" altLang="en-US" sz="2000" b="1" dirty="0">
                  <a:solidFill>
                    <a:srgbClr val="6633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834631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1" y="4569118"/>
                <a:ext cx="8869362" cy="2141613"/>
              </a:xfrm>
              <a:prstGeom prst="rect">
                <a:avLst/>
              </a:prstGeom>
              <a:blipFill rotWithShape="1">
                <a:blip r:embed="rId2"/>
                <a:stretch>
                  <a:fillRect l="-149" t="-607" r="-141" b="-299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455" name="Rectangle 72"/>
          <p:cNvSpPr/>
          <p:nvPr/>
        </p:nvSpPr>
        <p:spPr>
          <a:xfrm>
            <a:off x="73025" y="71438"/>
            <a:ext cx="1974850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89456" name="Rectangle 4"/>
          <p:cNvSpPr/>
          <p:nvPr/>
        </p:nvSpPr>
        <p:spPr>
          <a:xfrm>
            <a:off x="-156210" y="640080"/>
            <a:ext cx="3798570" cy="5651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742950" lvl="1" indent="-285750" algn="ctr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求解树的第一阶段</a:t>
            </a:r>
            <a:endParaRPr lang="zh-CN" alt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071492" y="71755"/>
                <a:ext cx="5214491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492" y="71755"/>
                <a:ext cx="5214491" cy="1366528"/>
              </a:xfrm>
              <a:prstGeom prst="rect">
                <a:avLst/>
              </a:prstGeom>
              <a:blipFill rotWithShape="1">
                <a:blip r:embed="rId3"/>
                <a:stretch>
                  <a:fillRect l="-7" r="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763" y="1424839"/>
            <a:ext cx="4385243" cy="2141613"/>
          </a:xfrm>
          <a:prstGeom prst="rect">
            <a:avLst/>
          </a:prstGeom>
        </p:spPr>
      </p:pic>
      <p:sp>
        <p:nvSpPr>
          <p:cNvPr id="831491" name="Rectangle 3"/>
          <p:cNvSpPr>
            <a:spLocks noGrp="1"/>
          </p:cNvSpPr>
          <p:nvPr/>
        </p:nvSpPr>
        <p:spPr>
          <a:xfrm>
            <a:off x="1808163" y="71755"/>
            <a:ext cx="3570287" cy="67183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None/>
            </a:pPr>
            <a:r>
              <a:rPr lang="zh-CN" altLang="en-US" sz="4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最短路径问题</a:t>
            </a:r>
            <a:endParaRPr lang="zh-CN" altLang="en-US" sz="40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4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34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4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4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4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4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4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34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4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46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6" name="Rectangle 4"/>
          <p:cNvSpPr>
            <a:spLocks noChangeArrowheads="1"/>
          </p:cNvSpPr>
          <p:nvPr/>
        </p:nvSpPr>
        <p:spPr bwMode="auto">
          <a:xfrm>
            <a:off x="0" y="226695"/>
            <a:ext cx="10287000" cy="63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A*算法的规则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6678" name="Text Box 6"/>
              <p:cNvSpPr txBox="1">
                <a:spLocks noChangeArrowheads="1"/>
              </p:cNvSpPr>
              <p:nvPr/>
            </p:nvSpPr>
            <p:spPr bwMode="auto">
              <a:xfrm>
                <a:off x="246956" y="1027683"/>
                <a:ext cx="9929495" cy="324217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>
                <a:lvl1pPr marL="4572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194310" marR="0" lvl="0" algn="l" defTabSz="914400" rtl="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</a:t>
                </a:r>
                <a:r>
                  <a:rPr kumimoji="0" lang="en-US" altLang="zh-CN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Best-first</a:t>
                </a: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策略搜索树</a:t>
                </a:r>
                <a:r>
                  <a:rPr kumimoji="0"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en-US" altLang="zh-CN" sz="2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94310" lvl="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结点</a:t>
                </a:r>
                <a14:m>
                  <m:oMath xmlns:m="http://schemas.openxmlformats.org/officeDocument/2006/math">
                    <m:r>
                      <a:rPr kumimoji="0" lang="en-US" altLang="zh-CN" sz="28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的代价函数为</a:t>
                </a:r>
                <a14:m>
                  <m:oMath xmlns:m="http://schemas.openxmlformats.org/officeDocument/2006/math"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ℎ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𝑔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是从根到</a:t>
                </a:r>
                <a14:m>
                  <m:oMath xmlns:m="http://schemas.openxmlformats.org/officeDocument/2006/math"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的路径代价，</a:t>
                </a:r>
                <a14:m>
                  <m:oMath xmlns:m="http://schemas.openxmlformats.org/officeDocument/2006/math"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ℎ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是从</a:t>
                </a:r>
                <a14:m>
                  <m:oMath xmlns:m="http://schemas.openxmlformats.org/officeDocument/2006/math"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到某个目标结点的优化路径代价</a:t>
                </a:r>
                <a:r>
                  <a:rPr kumimoji="0"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en-US" altLang="zh-CN" sz="2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94310" lvl="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对于所有</a:t>
                </a:r>
                <a14:m>
                  <m:oMath xmlns:m="http://schemas.openxmlformats.org/officeDocument/2006/math"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0"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ℎ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)≤</m:t>
                    </m:r>
                    <m:sSup>
                      <m:sSupPr>
                        <m:ctrlPr>
                          <a:rPr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ℎ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en-US" altLang="zh-CN" sz="2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94310" marR="0" lvl="0" algn="l" defTabSz="914400" rtl="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当选择到的结点是</a:t>
                </a:r>
                <a:r>
                  <a:rPr kumimoji="0" lang="zh-CN" alt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目标结点</a:t>
                </a: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时</a:t>
                </a:r>
                <a:r>
                  <a:rPr kumimoji="0"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算法停止，返回一个优化解</a:t>
                </a:r>
                <a:r>
                  <a:rPr kumimoji="0"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8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9667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956" y="1027683"/>
                <a:ext cx="9929495" cy="3242170"/>
              </a:xfrm>
              <a:prstGeom prst="rect">
                <a:avLst/>
              </a:prstGeom>
              <a:blipFill rotWithShape="1">
                <a:blip r:embed="rId1"/>
                <a:stretch>
                  <a:fillRect l="-134" t="-400" r="-2290" b="-38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848373" y="4509120"/>
                <a:ext cx="6726659" cy="2238241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sz="2400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sz="2400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sz="24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sz="24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400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sz="24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sz="24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spcBef>
                    <a:spcPts val="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400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sz="2400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sz="2400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400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sz="2400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sz="2400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sz="2400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sz="2400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73" y="4509120"/>
                <a:ext cx="6726659" cy="2238241"/>
              </a:xfrm>
              <a:prstGeom prst="rect">
                <a:avLst/>
              </a:prstGeom>
              <a:blipFill rotWithShape="1">
                <a:blip r:embed="rId2"/>
                <a:stretch>
                  <a:fillRect l="-8" t="-28" r="9" b="-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1343025" y="223838"/>
            <a:ext cx="83820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应用A*算法求解最短路径问题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97702" name="Text Box 6"/>
          <p:cNvSpPr txBox="1">
            <a:spLocks noChangeArrowheads="1"/>
          </p:cNvSpPr>
          <p:nvPr/>
        </p:nvSpPr>
        <p:spPr bwMode="auto">
          <a:xfrm>
            <a:off x="247650" y="1196975"/>
            <a:ext cx="7904163" cy="67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问题的输入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97733" name="Text Box 37"/>
          <p:cNvSpPr txBox="1">
            <a:spLocks noChangeArrowheads="1"/>
          </p:cNvSpPr>
          <p:nvPr/>
        </p:nvSpPr>
        <p:spPr bwMode="auto">
          <a:xfrm>
            <a:off x="247650" y="5153025"/>
            <a:ext cx="7904163" cy="6727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marL="4572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A*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算法的执行全过程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831525" name="Group 37"/>
          <p:cNvGrpSpPr/>
          <p:nvPr/>
        </p:nvGrpSpPr>
        <p:grpSpPr>
          <a:xfrm>
            <a:off x="2057400" y="2038350"/>
            <a:ext cx="5473700" cy="2663825"/>
            <a:chOff x="1108" y="1344"/>
            <a:chExt cx="3448" cy="1678"/>
          </a:xfrm>
        </p:grpSpPr>
        <p:grpSp>
          <p:nvGrpSpPr>
            <p:cNvPr id="187397" name="Group 35"/>
            <p:cNvGrpSpPr/>
            <p:nvPr/>
          </p:nvGrpSpPr>
          <p:grpSpPr>
            <a:xfrm>
              <a:off x="1108" y="1344"/>
              <a:ext cx="3448" cy="1678"/>
              <a:chOff x="1199" y="527"/>
              <a:chExt cx="3448" cy="1678"/>
            </a:xfrm>
          </p:grpSpPr>
          <p:grpSp>
            <p:nvGrpSpPr>
              <p:cNvPr id="187398" name="Group 23"/>
              <p:cNvGrpSpPr/>
              <p:nvPr/>
            </p:nvGrpSpPr>
            <p:grpSpPr>
              <a:xfrm>
                <a:off x="1199" y="527"/>
                <a:ext cx="3448" cy="1678"/>
                <a:chOff x="1244" y="981"/>
                <a:chExt cx="3448" cy="1678"/>
              </a:xfrm>
            </p:grpSpPr>
            <p:sp>
              <p:nvSpPr>
                <p:cNvPr id="831493" name="Oval 5"/>
                <p:cNvSpPr>
                  <a:spLocks noChangeArrowheads="1"/>
                </p:cNvSpPr>
                <p:nvPr/>
              </p:nvSpPr>
              <p:spPr bwMode="auto">
                <a:xfrm>
                  <a:off x="1244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S</a:t>
                  </a:r>
                  <a:endParaRPr kumimoji="0" lang="en-US" altLang="zh-CN" sz="1400" b="1" i="1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4" name="Oval 6"/>
                <p:cNvSpPr>
                  <a:spLocks noChangeArrowheads="1"/>
                </p:cNvSpPr>
                <p:nvPr/>
              </p:nvSpPr>
              <p:spPr bwMode="auto">
                <a:xfrm>
                  <a:off x="2287" y="2387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3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5" name="Oval 7"/>
                <p:cNvSpPr>
                  <a:spLocks noChangeArrowheads="1"/>
                </p:cNvSpPr>
                <p:nvPr/>
              </p:nvSpPr>
              <p:spPr bwMode="auto">
                <a:xfrm>
                  <a:off x="2288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2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6" name="Oval 8"/>
                <p:cNvSpPr>
                  <a:spLocks noChangeArrowheads="1"/>
                </p:cNvSpPr>
                <p:nvPr/>
              </p:nvSpPr>
              <p:spPr bwMode="auto">
                <a:xfrm>
                  <a:off x="2288" y="98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1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7" name="Oval 9"/>
                <p:cNvSpPr>
                  <a:spLocks noChangeArrowheads="1"/>
                </p:cNvSpPr>
                <p:nvPr/>
              </p:nvSpPr>
              <p:spPr bwMode="auto">
                <a:xfrm>
                  <a:off x="3332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4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8" name="Oval 10"/>
                <p:cNvSpPr>
                  <a:spLocks noChangeArrowheads="1"/>
                </p:cNvSpPr>
                <p:nvPr/>
              </p:nvSpPr>
              <p:spPr bwMode="auto">
                <a:xfrm>
                  <a:off x="3332" y="2387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V</a:t>
                  </a:r>
                  <a:r>
                    <a:rPr kumimoji="0" lang="en-US" altLang="zh-CN" sz="14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5</a:t>
                  </a:r>
                  <a:endParaRPr kumimoji="0" lang="en-US" altLang="zh-CN" sz="1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31499" name="Oval 11"/>
                <p:cNvSpPr>
                  <a:spLocks noChangeArrowheads="1"/>
                </p:cNvSpPr>
                <p:nvPr/>
              </p:nvSpPr>
              <p:spPr bwMode="auto">
                <a:xfrm>
                  <a:off x="4420" y="1661"/>
                  <a:ext cx="272" cy="272"/>
                </a:xfrm>
                <a:prstGeom prst="ellipse">
                  <a:avLst/>
                </a:prstGeom>
                <a:solidFill>
                  <a:schemeClr val="accent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T</a:t>
                  </a:r>
                  <a:endParaRPr kumimoji="0" lang="en-US" altLang="zh-CN" sz="1400" b="1" i="1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7406" name="Line 12"/>
                <p:cNvSpPr/>
                <p:nvPr/>
              </p:nvSpPr>
              <p:spPr>
                <a:xfrm flipV="1">
                  <a:off x="1426" y="1162"/>
                  <a:ext cx="861" cy="499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07" name="Line 13"/>
                <p:cNvSpPr/>
                <p:nvPr/>
              </p:nvSpPr>
              <p:spPr>
                <a:xfrm>
                  <a:off x="1516" y="1797"/>
                  <a:ext cx="771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08" name="Line 14"/>
                <p:cNvSpPr/>
                <p:nvPr/>
              </p:nvSpPr>
              <p:spPr>
                <a:xfrm>
                  <a:off x="1471" y="1888"/>
                  <a:ext cx="816" cy="59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09" name="Line 15"/>
                <p:cNvSpPr/>
                <p:nvPr/>
              </p:nvSpPr>
              <p:spPr>
                <a:xfrm>
                  <a:off x="2560" y="1117"/>
                  <a:ext cx="816" cy="589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0" name="Line 16"/>
                <p:cNvSpPr/>
                <p:nvPr/>
              </p:nvSpPr>
              <p:spPr>
                <a:xfrm>
                  <a:off x="2560" y="1797"/>
                  <a:ext cx="771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1" name="Line 17"/>
                <p:cNvSpPr/>
                <p:nvPr/>
              </p:nvSpPr>
              <p:spPr>
                <a:xfrm>
                  <a:off x="2560" y="2523"/>
                  <a:ext cx="771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2" name="Line 18"/>
                <p:cNvSpPr/>
                <p:nvPr/>
              </p:nvSpPr>
              <p:spPr>
                <a:xfrm>
                  <a:off x="2514" y="1888"/>
                  <a:ext cx="862" cy="544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3" name="Line 19"/>
                <p:cNvSpPr/>
                <p:nvPr/>
              </p:nvSpPr>
              <p:spPr>
                <a:xfrm>
                  <a:off x="2424" y="1253"/>
                  <a:ext cx="0" cy="408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4" name="Line 20"/>
                <p:cNvSpPr/>
                <p:nvPr/>
              </p:nvSpPr>
              <p:spPr>
                <a:xfrm>
                  <a:off x="3603" y="1797"/>
                  <a:ext cx="816" cy="0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5" name="Line 21"/>
                <p:cNvSpPr/>
                <p:nvPr/>
              </p:nvSpPr>
              <p:spPr>
                <a:xfrm>
                  <a:off x="3467" y="1933"/>
                  <a:ext cx="0" cy="454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  <p:sp>
              <p:nvSpPr>
                <p:cNvPr id="187416" name="Line 22"/>
                <p:cNvSpPr/>
                <p:nvPr/>
              </p:nvSpPr>
              <p:spPr>
                <a:xfrm flipV="1">
                  <a:off x="3603" y="1888"/>
                  <a:ext cx="862" cy="635"/>
                </a:xfrm>
                <a:prstGeom prst="line">
                  <a:avLst/>
                </a:prstGeom>
                <a:ln w="38100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triangle" w="med" len="med"/>
                </a:ln>
              </p:spPr>
            </p:sp>
          </p:grpSp>
          <p:sp>
            <p:nvSpPr>
              <p:cNvPr id="831513" name="Text Box 25"/>
              <p:cNvSpPr txBox="1">
                <a:spLocks noChangeArrowheads="1"/>
              </p:cNvSpPr>
              <p:nvPr/>
            </p:nvSpPr>
            <p:spPr bwMode="auto">
              <a:xfrm>
                <a:off x="1592" y="709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4" name="Text Box 26"/>
              <p:cNvSpPr txBox="1">
                <a:spLocks noChangeArrowheads="1"/>
              </p:cNvSpPr>
              <p:nvPr/>
            </p:nvSpPr>
            <p:spPr bwMode="auto">
              <a:xfrm>
                <a:off x="1728" y="1062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5" name="Text Box 27"/>
              <p:cNvSpPr txBox="1">
                <a:spLocks noChangeArrowheads="1"/>
              </p:cNvSpPr>
              <p:nvPr/>
            </p:nvSpPr>
            <p:spPr bwMode="auto">
              <a:xfrm>
                <a:off x="1683" y="142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4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6" name="Text Box 28"/>
              <p:cNvSpPr txBox="1">
                <a:spLocks noChangeArrowheads="1"/>
              </p:cNvSpPr>
              <p:nvPr/>
            </p:nvSpPr>
            <p:spPr bwMode="auto">
              <a:xfrm>
                <a:off x="2362" y="83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7" name="Text Box 29"/>
              <p:cNvSpPr txBox="1">
                <a:spLocks noChangeArrowheads="1"/>
              </p:cNvSpPr>
              <p:nvPr/>
            </p:nvSpPr>
            <p:spPr bwMode="auto">
              <a:xfrm>
                <a:off x="2816" y="663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8" name="Text Box 30"/>
              <p:cNvSpPr txBox="1">
                <a:spLocks noChangeArrowheads="1"/>
              </p:cNvSpPr>
              <p:nvPr/>
            </p:nvSpPr>
            <p:spPr bwMode="auto">
              <a:xfrm>
                <a:off x="2726" y="1071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19" name="Text Box 31"/>
              <p:cNvSpPr txBox="1">
                <a:spLocks noChangeArrowheads="1"/>
              </p:cNvSpPr>
              <p:nvPr/>
            </p:nvSpPr>
            <p:spPr bwMode="auto">
              <a:xfrm>
                <a:off x="2817" y="142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20" name="Text Box 32"/>
              <p:cNvSpPr txBox="1">
                <a:spLocks noChangeArrowheads="1"/>
              </p:cNvSpPr>
              <p:nvPr/>
            </p:nvSpPr>
            <p:spPr bwMode="auto">
              <a:xfrm>
                <a:off x="2681" y="1788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2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21" name="Text Box 33"/>
              <p:cNvSpPr txBox="1">
                <a:spLocks noChangeArrowheads="1"/>
              </p:cNvSpPr>
              <p:nvPr/>
            </p:nvSpPr>
            <p:spPr bwMode="auto">
              <a:xfrm>
                <a:off x="3768" y="1062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3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1522" name="Text Box 34"/>
              <p:cNvSpPr txBox="1">
                <a:spLocks noChangeArrowheads="1"/>
              </p:cNvSpPr>
              <p:nvPr/>
            </p:nvSpPr>
            <p:spPr bwMode="auto">
              <a:xfrm>
                <a:off x="3770" y="1515"/>
                <a:ext cx="2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kern="1200" cap="none" spc="0" normalizeH="0" baseline="0" noProof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5</a:t>
                </a:r>
                <a:endPara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31524" name="Text Box 36"/>
            <p:cNvSpPr txBox="1">
              <a:spLocks noChangeArrowheads="1"/>
            </p:cNvSpPr>
            <p:nvPr/>
          </p:nvSpPr>
          <p:spPr bwMode="auto">
            <a:xfrm>
              <a:off x="3270" y="2332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1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7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7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33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62" name="Rectangle 68"/>
          <p:cNvSpPr/>
          <p:nvPr/>
        </p:nvSpPr>
        <p:spPr>
          <a:xfrm>
            <a:off x="73025" y="501968"/>
            <a:ext cx="1974850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718915" name="Text Box 67"/>
          <p:cNvSpPr txBox="1">
            <a:spLocks noChangeArrowheads="1"/>
          </p:cNvSpPr>
          <p:nvPr/>
        </p:nvSpPr>
        <p:spPr bwMode="auto">
          <a:xfrm>
            <a:off x="319405" y="763905"/>
            <a:ext cx="18827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defRPr/>
            </a:pPr>
            <a:r>
              <a:rPr kumimoji="0" lang="en-US" altLang="zh-CN" sz="2800" b="1" kern="1200" cap="none" spc="0" normalizeH="0" baseline="0" noProof="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Step 1</a:t>
            </a:r>
            <a:endParaRPr kumimoji="0" lang="en-US" altLang="zh-CN" sz="2800" b="1" kern="1200" cap="none" spc="0" normalizeH="0" baseline="0" noProof="0" dirty="0"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18927" name="Group 79"/>
          <p:cNvGrpSpPr/>
          <p:nvPr/>
        </p:nvGrpSpPr>
        <p:grpSpPr>
          <a:xfrm>
            <a:off x="3487103" y="2994660"/>
            <a:ext cx="2879725" cy="1223963"/>
            <a:chOff x="1789" y="1434"/>
            <a:chExt cx="1814" cy="771"/>
          </a:xfrm>
        </p:grpSpPr>
        <p:sp>
          <p:nvSpPr>
            <p:cNvPr id="718917" name="Oval 69"/>
            <p:cNvSpPr>
              <a:spLocks noChangeArrowheads="1"/>
            </p:cNvSpPr>
            <p:nvPr/>
          </p:nvSpPr>
          <p:spPr bwMode="auto">
            <a:xfrm>
              <a:off x="2605" y="1434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</a:t>
              </a:r>
              <a:endParaRPr kumimoji="0" lang="en-US" altLang="zh-CN" sz="1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918" name="Oval 70"/>
            <p:cNvSpPr>
              <a:spLocks noChangeArrowheads="1"/>
            </p:cNvSpPr>
            <p:nvPr/>
          </p:nvSpPr>
          <p:spPr bwMode="auto">
            <a:xfrm>
              <a:off x="1789" y="193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4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919" name="Oval 71"/>
            <p:cNvSpPr>
              <a:spLocks noChangeArrowheads="1"/>
            </p:cNvSpPr>
            <p:nvPr/>
          </p:nvSpPr>
          <p:spPr bwMode="auto">
            <a:xfrm>
              <a:off x="2605" y="193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4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920" name="Oval 72"/>
            <p:cNvSpPr>
              <a:spLocks noChangeArrowheads="1"/>
            </p:cNvSpPr>
            <p:nvPr/>
          </p:nvSpPr>
          <p:spPr bwMode="auto">
            <a:xfrm>
              <a:off x="3331" y="193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4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69" name="Line 73"/>
            <p:cNvSpPr/>
            <p:nvPr/>
          </p:nvSpPr>
          <p:spPr>
            <a:xfrm flipH="1">
              <a:off x="2015" y="1616"/>
              <a:ext cx="590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97670" name="Line 74"/>
            <p:cNvSpPr/>
            <p:nvPr/>
          </p:nvSpPr>
          <p:spPr>
            <a:xfrm>
              <a:off x="2741" y="1706"/>
              <a:ext cx="0" cy="227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197671" name="Line 75"/>
            <p:cNvSpPr/>
            <p:nvPr/>
          </p:nvSpPr>
          <p:spPr>
            <a:xfrm>
              <a:off x="2877" y="1616"/>
              <a:ext cx="499" cy="363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718924" name="Text Box 76"/>
            <p:cNvSpPr txBox="1">
              <a:spLocks noChangeArrowheads="1"/>
            </p:cNvSpPr>
            <p:nvPr/>
          </p:nvSpPr>
          <p:spPr bwMode="auto">
            <a:xfrm>
              <a:off x="2136" y="1525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925" name="Text Box 77"/>
            <p:cNvSpPr txBox="1">
              <a:spLocks noChangeArrowheads="1"/>
            </p:cNvSpPr>
            <p:nvPr/>
          </p:nvSpPr>
          <p:spPr bwMode="auto">
            <a:xfrm>
              <a:off x="2498" y="1661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926" name="Text Box 78"/>
            <p:cNvSpPr txBox="1">
              <a:spLocks noChangeArrowheads="1"/>
            </p:cNvSpPr>
            <p:nvPr/>
          </p:nvSpPr>
          <p:spPr bwMode="auto">
            <a:xfrm>
              <a:off x="3041" y="1515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18928" name="Text Box 80"/>
              <p:cNvSpPr txBox="1">
                <a:spLocks noChangeArrowheads="1"/>
              </p:cNvSpPr>
              <p:nvPr/>
            </p:nvSpPr>
            <p:spPr bwMode="auto">
              <a:xfrm>
                <a:off x="215378" y="4581525"/>
                <a:ext cx="2191818" cy="1569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𝟏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en-US" altLang="zh-CN" sz="3200" b="1" kern="1200" cap="none" spc="0" normalizeH="0" baseline="0" noProof="0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𝟒</m:t>
                      </m:r>
                    </m:oMath>
                  </m:oMathPara>
                </a14:m>
                <a:endParaRPr kumimoji="0" lang="en-US" altLang="zh-CN" sz="3200" b="1" kern="1200" cap="none" spc="0" normalizeH="0" baseline="0" noProof="0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32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32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32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</m:oMath>
                  </m:oMathPara>
                </a14:m>
                <a:endParaRPr kumimoji="0" lang="en-US" altLang="zh-CN" sz="3200" b="1" kern="1200" cap="none" spc="0" normalizeH="0" baseline="0" noProof="0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18928" name="Text 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378" y="4581525"/>
                <a:ext cx="2191818" cy="1569660"/>
              </a:xfrm>
              <a:prstGeom prst="rect">
                <a:avLst/>
              </a:prstGeom>
              <a:blipFill rotWithShape="1">
                <a:blip r:embed="rId1"/>
                <a:stretch>
                  <a:fillRect l="-5" r="25" b="-129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8929" name="Text Box 81"/>
              <p:cNvSpPr txBox="1"/>
              <p:nvPr/>
            </p:nvSpPr>
            <p:spPr>
              <a:xfrm>
                <a:off x="2335188" y="4616647"/>
                <a:ext cx="4347793" cy="15696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32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min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⁡{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,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𝟑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}=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𝒉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(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𝑽</m:t>
                      </m:r>
                      <m:r>
                        <a:rPr lang="en-US" altLang="zh-CN" sz="32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𝟑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min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⁡{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}=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sym typeface="+mn-ea"/>
                        </a:rPr>
                        <m:t>𝟐</m:t>
                      </m:r>
                    </m:oMath>
                  </m:oMathPara>
                </a14:m>
                <a:endParaRPr lang="en-US" altLang="zh-CN" sz="3200" b="1" i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32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min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⁡{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,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}=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8929" name="Text 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88" y="4616647"/>
                <a:ext cx="4347793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7" t="-13" r="6" b="-140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8930" name="Text Box 82"/>
              <p:cNvSpPr txBox="1"/>
              <p:nvPr/>
            </p:nvSpPr>
            <p:spPr>
              <a:xfrm>
                <a:off x="6709671" y="4581525"/>
                <a:ext cx="3580211" cy="156966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32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𝟒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32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𝟑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𝟒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𝟔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32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32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32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</m:oMath>
                  </m:oMathPara>
                </a14:m>
                <a:endParaRPr lang="en-US" altLang="zh-CN" sz="32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8930" name="Text 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71" y="4581525"/>
                <a:ext cx="3580211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7" r="10" b="-129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931" name="Text Box 83"/>
          <p:cNvSpPr txBox="1">
            <a:spLocks noChangeArrowheads="1"/>
          </p:cNvSpPr>
          <p:nvPr/>
        </p:nvSpPr>
        <p:spPr bwMode="auto">
          <a:xfrm>
            <a:off x="3172778" y="3699510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8932" name="Text Box 84"/>
          <p:cNvSpPr txBox="1">
            <a:spLocks noChangeArrowheads="1"/>
          </p:cNvSpPr>
          <p:nvPr/>
        </p:nvSpPr>
        <p:spPr bwMode="auto">
          <a:xfrm>
            <a:off x="4471353" y="369951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8933" name="Text Box 85"/>
          <p:cNvSpPr txBox="1">
            <a:spLocks noChangeArrowheads="1"/>
          </p:cNvSpPr>
          <p:nvPr/>
        </p:nvSpPr>
        <p:spPr bwMode="auto">
          <a:xfrm>
            <a:off x="6271578" y="3715385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835" y="1088390"/>
            <a:ext cx="3834130" cy="1871980"/>
          </a:xfrm>
          <a:prstGeom prst="rect">
            <a:avLst/>
          </a:prstGeom>
        </p:spPr>
      </p:pic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343025" y="223838"/>
            <a:ext cx="83820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应用A*算法求解最短路径问题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blipFill rotWithShape="1">
                <a:blip r:embed="rId5"/>
                <a:stretch>
                  <a:fillRect l="-6" t="-46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8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8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1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1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928" grpId="0" bldLvl="0" animBg="1"/>
      <p:bldP spid="718929" grpId="0" animBg="1"/>
      <p:bldP spid="718930" grpId="0" animBg="1"/>
      <p:bldP spid="718931" grpId="0" bldLvl="0" animBg="1"/>
      <p:bldP spid="718932" grpId="0" bldLvl="0" animBg="1"/>
      <p:bldP spid="718933" grpId="0" bldLvl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10" name="Rectangle 35"/>
          <p:cNvSpPr/>
          <p:nvPr/>
        </p:nvSpPr>
        <p:spPr>
          <a:xfrm>
            <a:off x="103188" y="501968"/>
            <a:ext cx="1976437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2804" name="Text Box 36"/>
              <p:cNvSpPr txBox="1">
                <a:spLocks noChangeArrowheads="1"/>
              </p:cNvSpPr>
              <p:nvPr/>
            </p:nvSpPr>
            <p:spPr bwMode="auto">
              <a:xfrm>
                <a:off x="267494" y="663348"/>
                <a:ext cx="3673475" cy="5219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457200" marR="0" indent="-457200" algn="l" defTabSz="914400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defRPr/>
                </a:pPr>
                <a:r>
                  <a:rPr kumimoji="0" lang="en-US" altLang="zh-CN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Step 2. </a:t>
                </a:r>
                <a:r>
                  <a:rPr kumimoji="0" lang="en-US" altLang="zh-CN" sz="2800" b="1" kern="1200" cap="none" spc="0" normalizeH="0" baseline="0" noProof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扩展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kumimoji="0" lang="en-US" altLang="zh-CN" sz="2800" b="1" i="1" kern="1200" cap="none" spc="0" normalizeH="0" baseline="-25000" noProof="0" dirty="0">
                        <a:solidFill>
                          <a:schemeClr val="tx1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0" lang="en-US" altLang="zh-CN" sz="2800" b="1" kern="1200" cap="none" spc="0" normalizeH="0" baseline="-2500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72804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494" y="663348"/>
                <a:ext cx="3673475" cy="521970"/>
              </a:xfrm>
              <a:prstGeom prst="rect">
                <a:avLst/>
              </a:prstGeom>
              <a:blipFill rotWithShape="1">
                <a:blip r:embed="rId1"/>
                <a:stretch>
                  <a:fillRect l="-4" t="-78" r="4" b="-40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2816" name="Text Box 48"/>
              <p:cNvSpPr txBox="1">
                <a:spLocks noChangeArrowheads="1"/>
              </p:cNvSpPr>
              <p:nvPr/>
            </p:nvSpPr>
            <p:spPr bwMode="auto">
              <a:xfrm>
                <a:off x="-36049" y="5200572"/>
                <a:ext cx="3207096" cy="954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28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𝟒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𝟒</m:t>
                      </m:r>
                    </m:oMath>
                  </m:oMathPara>
                </a14:m>
                <a:endParaRPr kumimoji="0" lang="en-US" altLang="zh-CN" sz="2800" b="1" kern="1200" cap="none" spc="0" normalizeH="0" baseline="0" noProof="0" dirty="0">
                  <a:solidFill>
                    <a:srgbClr val="0000FF"/>
                  </a:solidFill>
                  <a:effectLst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28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US" altLang="zh-CN" sz="2800" b="1" kern="1200" cap="none" spc="0" normalizeH="0" baseline="0" noProof="0" dirty="0">
                  <a:solidFill>
                    <a:srgbClr val="0000FF"/>
                  </a:solidFill>
                  <a:effectLst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72816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6049" y="5200572"/>
                <a:ext cx="3207096" cy="954107"/>
              </a:xfrm>
              <a:prstGeom prst="rect">
                <a:avLst/>
              </a:prstGeom>
              <a:blipFill rotWithShape="1">
                <a:blip r:embed="rId2"/>
                <a:stretch>
                  <a:fillRect l="15" t="-58" r="15" b="-163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2817" name="Text Box 49"/>
              <p:cNvSpPr txBox="1"/>
              <p:nvPr/>
            </p:nvSpPr>
            <p:spPr>
              <a:xfrm>
                <a:off x="3206142" y="5211197"/>
                <a:ext cx="3764620" cy="95410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𝟒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min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⁡{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𝟑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,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}=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min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⁡{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, 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}=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72817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42" y="5211197"/>
                <a:ext cx="3764620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1" t="-41" r="10" b="-178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2818" name="Text Box 50"/>
              <p:cNvSpPr txBox="1"/>
              <p:nvPr/>
            </p:nvSpPr>
            <p:spPr>
              <a:xfrm>
                <a:off x="6970762" y="5200572"/>
                <a:ext cx="3155799" cy="95410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𝟒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𝟒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𝟐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𝟕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72818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762" y="5200572"/>
                <a:ext cx="3155799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12" t="-58" r="7" b="-163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2806" name="Oval 38"/>
          <p:cNvSpPr>
            <a:spLocks noChangeArrowheads="1"/>
          </p:cNvSpPr>
          <p:nvPr/>
        </p:nvSpPr>
        <p:spPr bwMode="auto">
          <a:xfrm>
            <a:off x="4494213" y="2909168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14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08" name="Oval 40"/>
          <p:cNvSpPr>
            <a:spLocks noChangeArrowheads="1"/>
          </p:cNvSpPr>
          <p:nvPr/>
        </p:nvSpPr>
        <p:spPr bwMode="auto">
          <a:xfrm>
            <a:off x="4494213" y="3701331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4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09" name="Oval 41"/>
          <p:cNvSpPr>
            <a:spLocks noChangeArrowheads="1"/>
          </p:cNvSpPr>
          <p:nvPr/>
        </p:nvSpPr>
        <p:spPr bwMode="auto">
          <a:xfrm>
            <a:off x="5645150" y="3701331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14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9718" name="Line 42"/>
          <p:cNvSpPr/>
          <p:nvPr/>
        </p:nvSpPr>
        <p:spPr>
          <a:xfrm flipH="1">
            <a:off x="3556000" y="3198093"/>
            <a:ext cx="938213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99719" name="Line 43"/>
          <p:cNvSpPr/>
          <p:nvPr/>
        </p:nvSpPr>
        <p:spPr>
          <a:xfrm>
            <a:off x="4706938" y="3340968"/>
            <a:ext cx="0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199720" name="Line 44"/>
          <p:cNvSpPr/>
          <p:nvPr/>
        </p:nvSpPr>
        <p:spPr>
          <a:xfrm>
            <a:off x="4924425" y="3198093"/>
            <a:ext cx="792163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72813" name="Text Box 45"/>
          <p:cNvSpPr txBox="1">
            <a:spLocks noChangeArrowheads="1"/>
          </p:cNvSpPr>
          <p:nvPr/>
        </p:nvSpPr>
        <p:spPr bwMode="auto">
          <a:xfrm>
            <a:off x="3748088" y="3053631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14" name="Text Box 46"/>
          <p:cNvSpPr txBox="1">
            <a:spLocks noChangeArrowheads="1"/>
          </p:cNvSpPr>
          <p:nvPr/>
        </p:nvSpPr>
        <p:spPr bwMode="auto">
          <a:xfrm>
            <a:off x="4322763" y="3213968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15" name="Text Box 47"/>
          <p:cNvSpPr txBox="1">
            <a:spLocks noChangeArrowheads="1"/>
          </p:cNvSpPr>
          <p:nvPr/>
        </p:nvSpPr>
        <p:spPr bwMode="auto">
          <a:xfrm>
            <a:off x="5186363" y="3037756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19" name="Text Box 51"/>
          <p:cNvSpPr txBox="1">
            <a:spLocks noChangeArrowheads="1"/>
          </p:cNvSpPr>
          <p:nvPr/>
        </p:nvSpPr>
        <p:spPr bwMode="auto">
          <a:xfrm>
            <a:off x="2882900" y="3501306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20" name="Text Box 52"/>
          <p:cNvSpPr txBox="1">
            <a:spLocks noChangeArrowheads="1"/>
          </p:cNvSpPr>
          <p:nvPr/>
        </p:nvSpPr>
        <p:spPr bwMode="auto">
          <a:xfrm>
            <a:off x="4181475" y="3501306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21" name="Text Box 53"/>
          <p:cNvSpPr txBox="1">
            <a:spLocks noChangeArrowheads="1"/>
          </p:cNvSpPr>
          <p:nvPr/>
        </p:nvSpPr>
        <p:spPr bwMode="auto">
          <a:xfrm>
            <a:off x="5981700" y="3501306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23" name="Oval 55"/>
          <p:cNvSpPr>
            <a:spLocks noChangeArrowheads="1"/>
          </p:cNvSpPr>
          <p:nvPr/>
        </p:nvSpPr>
        <p:spPr bwMode="auto">
          <a:xfrm>
            <a:off x="2546350" y="4509368"/>
            <a:ext cx="433388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14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24" name="Oval 56"/>
          <p:cNvSpPr>
            <a:spLocks noChangeArrowheads="1"/>
          </p:cNvSpPr>
          <p:nvPr/>
        </p:nvSpPr>
        <p:spPr bwMode="auto">
          <a:xfrm>
            <a:off x="3554413" y="4509368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14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25" name="Line 57"/>
          <p:cNvSpPr/>
          <p:nvPr/>
        </p:nvSpPr>
        <p:spPr>
          <a:xfrm flipH="1">
            <a:off x="2833688" y="4077568"/>
            <a:ext cx="43180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72826" name="Line 58"/>
          <p:cNvSpPr/>
          <p:nvPr/>
        </p:nvSpPr>
        <p:spPr>
          <a:xfrm>
            <a:off x="3554413" y="4077568"/>
            <a:ext cx="21590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72807" name="Oval 39"/>
          <p:cNvSpPr>
            <a:spLocks noChangeArrowheads="1"/>
          </p:cNvSpPr>
          <p:nvPr/>
        </p:nvSpPr>
        <p:spPr bwMode="auto">
          <a:xfrm>
            <a:off x="3197225" y="3701331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4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14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27" name="Text Box 59"/>
          <p:cNvSpPr txBox="1">
            <a:spLocks noChangeArrowheads="1"/>
          </p:cNvSpPr>
          <p:nvPr/>
        </p:nvSpPr>
        <p:spPr bwMode="auto">
          <a:xfrm>
            <a:off x="2736850" y="3918818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28" name="Text Box 60"/>
          <p:cNvSpPr txBox="1">
            <a:spLocks noChangeArrowheads="1"/>
          </p:cNvSpPr>
          <p:nvPr/>
        </p:nvSpPr>
        <p:spPr bwMode="auto">
          <a:xfrm>
            <a:off x="3602038" y="3918818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30" name="Text Box 62"/>
          <p:cNvSpPr txBox="1">
            <a:spLocks noChangeArrowheads="1"/>
          </p:cNvSpPr>
          <p:nvPr/>
        </p:nvSpPr>
        <p:spPr bwMode="auto">
          <a:xfrm>
            <a:off x="2236788" y="4350618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2831" name="Text Box 63"/>
          <p:cNvSpPr txBox="1">
            <a:spLocks noChangeArrowheads="1"/>
          </p:cNvSpPr>
          <p:nvPr/>
        </p:nvSpPr>
        <p:spPr bwMode="auto">
          <a:xfrm>
            <a:off x="3891943" y="4371251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kern="1200" cap="none" spc="0" normalizeH="0" baseline="0" noProof="0" dirty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410" y="995045"/>
            <a:ext cx="3834130" cy="1871980"/>
          </a:xfrm>
          <a:prstGeom prst="rect">
            <a:avLst/>
          </a:prstGeom>
        </p:spPr>
      </p:pic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1204595" y="109538"/>
            <a:ext cx="83820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vl="0" algn="ctr"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应用A*算法求解最短路径问题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blipFill rotWithShape="1">
                <a:blip r:embed="rId6"/>
                <a:stretch>
                  <a:fillRect l="-6" t="-46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7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7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7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7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7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2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2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816" grpId="0" animBg="1"/>
      <p:bldP spid="672817" grpId="0" animBg="1"/>
      <p:bldP spid="672818" grpId="0" animBg="1"/>
      <p:bldP spid="672823" grpId="0" bldLvl="0" animBg="1"/>
      <p:bldP spid="672824" grpId="0" bldLvl="0" animBg="1"/>
      <p:bldP spid="672827" grpId="0" bldLvl="0" animBg="1"/>
      <p:bldP spid="672828" grpId="0" bldLvl="0" animBg="1"/>
      <p:bldP spid="672830" grpId="0" bldLvl="0" animBg="1"/>
      <p:bldP spid="67283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/>
          </p:cNvSpPr>
          <p:nvPr>
            <p:ph type="title"/>
          </p:nvPr>
        </p:nvSpPr>
        <p:spPr>
          <a:xfrm>
            <a:off x="2607628" y="251778"/>
            <a:ext cx="5349875" cy="561975"/>
          </a:xfrm>
        </p:spPr>
        <p:txBody>
          <a:bodyPr wrap="square" lIns="91440" tIns="45720" rIns="91440" bIns="45720" anchor="t"/>
          <a:lstStyle/>
          <a:p>
            <a:pPr algn="ctr" eaLnBrk="1" hangingPunct="1"/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Hamiltonian环问题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3251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925513" y="1557338"/>
                <a:ext cx="7962403" cy="3146688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342900" marR="0" lvl="0" indent="-342900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问题定义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具有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个结点的连通图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𝑮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=(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en-US" altLang="zh-CN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1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altLang="zh-CN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𝑮</m:t>
                    </m:r>
                  </m:oMath>
                </a14:m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中是否具有</a:t>
                </a:r>
                <a:r>
                  <a:rPr kumimoji="0" lang="en-US" altLang="zh-CN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Hamiltonian</a:t>
                </a:r>
                <a:r>
                  <a:rPr kumimoji="0" lang="zh-CN" altLang="en-US" sz="24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环</a:t>
                </a:r>
                <a:endParaRPr kumimoji="0" lang="zh-CN" altLang="en-US" sz="24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9325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925513" y="1557338"/>
                <a:ext cx="7962403" cy="3146688"/>
              </a:xfrm>
              <a:blipFill rotWithShape="1">
                <a:blip r:embed="rId1"/>
                <a:stretch>
                  <a:fillRect l="-163" t="-414" r="-154" b="-38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3254" name="Text Box 6"/>
              <p:cNvSpPr txBox="1">
                <a:spLocks noChangeArrowheads="1"/>
              </p:cNvSpPr>
              <p:nvPr/>
            </p:nvSpPr>
            <p:spPr bwMode="auto">
              <a:xfrm>
                <a:off x="925513" y="3573780"/>
                <a:ext cx="7962403" cy="1130246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kumimoji="0" lang="zh-CN" altLang="en-US" sz="2400" b="1" kern="1200" cap="none" spc="0" normalizeH="0" baseline="0" noProof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沿着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𝑮</m:t>
                    </m:r>
                  </m:oMath>
                </a14:m>
                <a:r>
                  <a:rPr kumimoji="0" lang="zh-CN" altLang="en-US" sz="2400" b="1" kern="1200" cap="none" spc="0" normalizeH="0" baseline="0" noProof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zh-CN" altLang="en-US" sz="2400" b="1" kern="1200" cap="none" spc="0" normalizeH="0" baseline="0" noProof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条边经过每个结点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通过且仅通过</a:t>
                </a:r>
                <a:r>
                  <a:rPr kumimoji="0" lang="zh-CN" altLang="en-US" sz="2400" b="1" kern="1200" cap="none" spc="0" normalizeH="0" baseline="0" noProof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一次，并回到起始结点的环称为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𝑮</m:t>
                    </m:r>
                  </m:oMath>
                </a14:m>
                <a:r>
                  <a:rPr kumimoji="0" lang="zh-CN" altLang="en-US" sz="2400" b="1" kern="1200" cap="none" spc="0" normalizeH="0" baseline="0" noProof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的一个</a:t>
                </a:r>
                <a:r>
                  <a:rPr kumimoji="0" lang="en-US" altLang="zh-CN" sz="2400" b="1" kern="1200" cap="none" spc="0" normalizeH="0" baseline="0" noProof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Hamiltonian</a:t>
                </a:r>
                <a:r>
                  <a:rPr kumimoji="0" lang="zh-CN" altLang="en-US" sz="2400" b="1" kern="1200" cap="none" spc="0" normalizeH="0" baseline="0" noProof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环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2400" b="1" kern="1200" cap="none" spc="0" normalizeH="0" baseline="0" noProof="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932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5513" y="3573780"/>
                <a:ext cx="7962403" cy="1130246"/>
              </a:xfrm>
              <a:prstGeom prst="rect">
                <a:avLst/>
              </a:prstGeom>
              <a:blipFill rotWithShape="1">
                <a:blip r:embed="rId2"/>
                <a:stretch>
                  <a:fillRect l="-4" r="6" b="-112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5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58" name="Rectangle 34"/>
          <p:cNvSpPr/>
          <p:nvPr/>
        </p:nvSpPr>
        <p:spPr>
          <a:xfrm>
            <a:off x="103188" y="645478"/>
            <a:ext cx="1976437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9907" name="Text Box 35"/>
              <p:cNvSpPr txBox="1">
                <a:spLocks noChangeArrowheads="1"/>
              </p:cNvSpPr>
              <p:nvPr/>
            </p:nvSpPr>
            <p:spPr bwMode="auto">
              <a:xfrm>
                <a:off x="349250" y="733137"/>
                <a:ext cx="3832225" cy="5219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457200" marR="0" indent="-457200" algn="l" defTabSz="914400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defRPr/>
                </a:pPr>
                <a:r>
                  <a:rPr kumimoji="0" lang="en-US" altLang="zh-CN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Step 3. 扩展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kumimoji="0" lang="en-US" altLang="zh-CN" sz="2800" b="1" i="1" kern="1200" cap="none" spc="0" normalizeH="0" baseline="-25000" noProof="0" dirty="0"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0" lang="en-US" altLang="zh-CN" sz="2800" b="1" kern="1200" cap="none" spc="0" normalizeH="0" baseline="-2500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9907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250" y="733137"/>
                <a:ext cx="3832225" cy="521970"/>
              </a:xfrm>
              <a:prstGeom prst="rect">
                <a:avLst/>
              </a:prstGeom>
              <a:blipFill rotWithShape="1">
                <a:blip r:embed="rId1"/>
                <a:stretch>
                  <a:fillRect t="-66" b="-40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9908" name="Text Box 36"/>
              <p:cNvSpPr txBox="1">
                <a:spLocks noChangeArrowheads="1"/>
              </p:cNvSpPr>
              <p:nvPr/>
            </p:nvSpPr>
            <p:spPr bwMode="auto">
              <a:xfrm>
                <a:off x="0" y="5211197"/>
                <a:ext cx="3207096" cy="954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28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𝟒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US" altLang="zh-CN" sz="2800" b="1" kern="1200" cap="none" spc="0" normalizeH="0" baseline="0" noProof="0" dirty="0">
                  <a:solidFill>
                    <a:srgbClr val="0000FF"/>
                  </a:solidFill>
                  <a:effectLst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28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𝟓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US" altLang="zh-CN" sz="2800" b="1" kern="1200" cap="none" spc="0" normalizeH="0" baseline="0" noProof="0" dirty="0">
                  <a:solidFill>
                    <a:srgbClr val="0000FF"/>
                  </a:solidFill>
                  <a:effectLst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19908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211197"/>
                <a:ext cx="3207096" cy="954107"/>
              </a:xfrm>
              <a:prstGeom prst="rect">
                <a:avLst/>
              </a:prstGeom>
              <a:blipFill rotWithShape="1">
                <a:blip r:embed="rId2"/>
                <a:stretch>
                  <a:fillRect t="-41" r="11" b="-16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9909" name="Text Box 37"/>
              <p:cNvSpPr txBox="1"/>
              <p:nvPr/>
            </p:nvSpPr>
            <p:spPr>
              <a:xfrm>
                <a:off x="3146931" y="5205928"/>
                <a:ext cx="3764620" cy="95410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𝟒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min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⁡{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𝟑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,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}=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min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⁡{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}=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9909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931" y="5205928"/>
                <a:ext cx="3764620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13" t="-21" r="6" b="-1807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9910" name="Text Box 38"/>
              <p:cNvSpPr txBox="1"/>
              <p:nvPr/>
            </p:nvSpPr>
            <p:spPr>
              <a:xfrm>
                <a:off x="6799684" y="5177839"/>
                <a:ext cx="3370602" cy="95410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𝟒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𝟔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19910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684" y="5177839"/>
                <a:ext cx="3370602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3" t="-5" r="4" b="-169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9911" name="Oval 39"/>
          <p:cNvSpPr>
            <a:spLocks noChangeArrowheads="1"/>
          </p:cNvSpPr>
          <p:nvPr/>
        </p:nvSpPr>
        <p:spPr bwMode="auto">
          <a:xfrm>
            <a:off x="4494213" y="2765152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18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12" name="Oval 40"/>
          <p:cNvSpPr>
            <a:spLocks noChangeArrowheads="1"/>
          </p:cNvSpPr>
          <p:nvPr/>
        </p:nvSpPr>
        <p:spPr bwMode="auto">
          <a:xfrm>
            <a:off x="4494213" y="3557315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765" name="Line 42"/>
          <p:cNvSpPr/>
          <p:nvPr/>
        </p:nvSpPr>
        <p:spPr>
          <a:xfrm flipH="1">
            <a:off x="3556000" y="3054077"/>
            <a:ext cx="938213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1766" name="Line 43"/>
          <p:cNvSpPr/>
          <p:nvPr/>
        </p:nvSpPr>
        <p:spPr>
          <a:xfrm>
            <a:off x="4706938" y="3196952"/>
            <a:ext cx="0" cy="3603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1767" name="Line 44"/>
          <p:cNvSpPr/>
          <p:nvPr/>
        </p:nvSpPr>
        <p:spPr>
          <a:xfrm>
            <a:off x="4924425" y="3054077"/>
            <a:ext cx="792163" cy="5762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19917" name="Text Box 45"/>
          <p:cNvSpPr txBox="1">
            <a:spLocks noChangeArrowheads="1"/>
          </p:cNvSpPr>
          <p:nvPr/>
        </p:nvSpPr>
        <p:spPr bwMode="auto">
          <a:xfrm>
            <a:off x="3748088" y="2909615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18" name="Text Box 46"/>
          <p:cNvSpPr txBox="1">
            <a:spLocks noChangeArrowheads="1"/>
          </p:cNvSpPr>
          <p:nvPr/>
        </p:nvSpPr>
        <p:spPr bwMode="auto">
          <a:xfrm>
            <a:off x="4322763" y="3069952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19" name="Text Box 47"/>
          <p:cNvSpPr txBox="1">
            <a:spLocks noChangeArrowheads="1"/>
          </p:cNvSpPr>
          <p:nvPr/>
        </p:nvSpPr>
        <p:spPr bwMode="auto">
          <a:xfrm>
            <a:off x="5186363" y="2893740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20" name="Text Box 48"/>
          <p:cNvSpPr txBox="1">
            <a:spLocks noChangeArrowheads="1"/>
          </p:cNvSpPr>
          <p:nvPr/>
        </p:nvSpPr>
        <p:spPr bwMode="auto">
          <a:xfrm>
            <a:off x="2882900" y="335729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21" name="Text Box 49"/>
          <p:cNvSpPr txBox="1">
            <a:spLocks noChangeArrowheads="1"/>
          </p:cNvSpPr>
          <p:nvPr/>
        </p:nvSpPr>
        <p:spPr bwMode="auto">
          <a:xfrm>
            <a:off x="4181475" y="335729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22" name="Text Box 50"/>
          <p:cNvSpPr txBox="1">
            <a:spLocks noChangeArrowheads="1"/>
          </p:cNvSpPr>
          <p:nvPr/>
        </p:nvSpPr>
        <p:spPr bwMode="auto">
          <a:xfrm>
            <a:off x="5981700" y="335729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23" name="Oval 51"/>
          <p:cNvSpPr>
            <a:spLocks noChangeArrowheads="1"/>
          </p:cNvSpPr>
          <p:nvPr/>
        </p:nvSpPr>
        <p:spPr bwMode="auto">
          <a:xfrm>
            <a:off x="2546350" y="4365352"/>
            <a:ext cx="433388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24" name="Oval 52"/>
          <p:cNvSpPr>
            <a:spLocks noChangeArrowheads="1"/>
          </p:cNvSpPr>
          <p:nvPr/>
        </p:nvSpPr>
        <p:spPr bwMode="auto">
          <a:xfrm>
            <a:off x="3554413" y="4365352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776" name="Line 53"/>
          <p:cNvSpPr/>
          <p:nvPr/>
        </p:nvSpPr>
        <p:spPr>
          <a:xfrm flipH="1">
            <a:off x="2833688" y="3933552"/>
            <a:ext cx="43180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1777" name="Line 54"/>
          <p:cNvSpPr/>
          <p:nvPr/>
        </p:nvSpPr>
        <p:spPr>
          <a:xfrm>
            <a:off x="3554413" y="3933552"/>
            <a:ext cx="21590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19927" name="Oval 55"/>
          <p:cNvSpPr>
            <a:spLocks noChangeArrowheads="1"/>
          </p:cNvSpPr>
          <p:nvPr/>
        </p:nvSpPr>
        <p:spPr bwMode="auto">
          <a:xfrm>
            <a:off x="3197225" y="3557315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28" name="Text Box 56"/>
          <p:cNvSpPr txBox="1">
            <a:spLocks noChangeArrowheads="1"/>
          </p:cNvSpPr>
          <p:nvPr/>
        </p:nvSpPr>
        <p:spPr bwMode="auto">
          <a:xfrm>
            <a:off x="2736850" y="3774802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29" name="Text Box 57"/>
          <p:cNvSpPr txBox="1">
            <a:spLocks noChangeArrowheads="1"/>
          </p:cNvSpPr>
          <p:nvPr/>
        </p:nvSpPr>
        <p:spPr bwMode="auto">
          <a:xfrm>
            <a:off x="3602038" y="3774802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31" name="Text Box 59"/>
          <p:cNvSpPr txBox="1">
            <a:spLocks noChangeArrowheads="1"/>
          </p:cNvSpPr>
          <p:nvPr/>
        </p:nvSpPr>
        <p:spPr bwMode="auto">
          <a:xfrm>
            <a:off x="2236788" y="4206602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32" name="Text Box 60"/>
          <p:cNvSpPr txBox="1">
            <a:spLocks noChangeArrowheads="1"/>
          </p:cNvSpPr>
          <p:nvPr/>
        </p:nvSpPr>
        <p:spPr bwMode="auto">
          <a:xfrm>
            <a:off x="3824288" y="4206602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33" name="Oval 61"/>
          <p:cNvSpPr>
            <a:spLocks noChangeArrowheads="1"/>
          </p:cNvSpPr>
          <p:nvPr/>
        </p:nvSpPr>
        <p:spPr bwMode="auto">
          <a:xfrm>
            <a:off x="5143500" y="4365352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34" name="Oval 62"/>
          <p:cNvSpPr>
            <a:spLocks noChangeArrowheads="1"/>
          </p:cNvSpPr>
          <p:nvPr/>
        </p:nvSpPr>
        <p:spPr bwMode="auto">
          <a:xfrm>
            <a:off x="6080125" y="4365352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35" name="Text Box 63"/>
          <p:cNvSpPr txBox="1">
            <a:spLocks noChangeArrowheads="1"/>
          </p:cNvSpPr>
          <p:nvPr/>
        </p:nvSpPr>
        <p:spPr bwMode="auto">
          <a:xfrm>
            <a:off x="5265738" y="3774802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36" name="Text Box 64"/>
          <p:cNvSpPr txBox="1">
            <a:spLocks noChangeArrowheads="1"/>
          </p:cNvSpPr>
          <p:nvPr/>
        </p:nvSpPr>
        <p:spPr bwMode="auto">
          <a:xfrm>
            <a:off x="6056313" y="378909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37" name="Line 65"/>
          <p:cNvSpPr/>
          <p:nvPr/>
        </p:nvSpPr>
        <p:spPr>
          <a:xfrm flipH="1">
            <a:off x="5430838" y="3933552"/>
            <a:ext cx="288925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19938" name="Line 66"/>
          <p:cNvSpPr/>
          <p:nvPr/>
        </p:nvSpPr>
        <p:spPr>
          <a:xfrm>
            <a:off x="6008688" y="3933552"/>
            <a:ext cx="214312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19913" name="Oval 41"/>
          <p:cNvSpPr>
            <a:spLocks noChangeArrowheads="1"/>
          </p:cNvSpPr>
          <p:nvPr/>
        </p:nvSpPr>
        <p:spPr bwMode="auto">
          <a:xfrm>
            <a:off x="5645150" y="3557315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39" name="Text Box 67"/>
          <p:cNvSpPr txBox="1">
            <a:spLocks noChangeArrowheads="1"/>
          </p:cNvSpPr>
          <p:nvPr/>
        </p:nvSpPr>
        <p:spPr bwMode="auto">
          <a:xfrm>
            <a:off x="4829175" y="4206602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19940" name="Text Box 68"/>
          <p:cNvSpPr txBox="1">
            <a:spLocks noChangeArrowheads="1"/>
          </p:cNvSpPr>
          <p:nvPr/>
        </p:nvSpPr>
        <p:spPr bwMode="auto">
          <a:xfrm>
            <a:off x="6400800" y="4149452"/>
            <a:ext cx="5857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585" y="1106805"/>
            <a:ext cx="3834130" cy="1871980"/>
          </a:xfrm>
          <a:prstGeom prst="rect">
            <a:avLst/>
          </a:prstGeom>
        </p:spPr>
      </p:pic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1204595" y="109538"/>
            <a:ext cx="83820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vl="0" algn="ctr"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应用A*算法求解最短路径问题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blipFill rotWithShape="1">
                <a:blip r:embed="rId6"/>
                <a:stretch>
                  <a:fillRect l="-6" t="-46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9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1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1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1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1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9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9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9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9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9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9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1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908" grpId="0" animBg="1"/>
      <p:bldP spid="719909" grpId="0" animBg="1"/>
      <p:bldP spid="719910" grpId="0" animBg="1"/>
      <p:bldP spid="719933" grpId="0" bldLvl="0" animBg="1"/>
      <p:bldP spid="719934" grpId="0" bldLvl="0" animBg="1"/>
      <p:bldP spid="719935" grpId="0" bldLvl="0" animBg="1"/>
      <p:bldP spid="719936" grpId="0" bldLvl="0" animBg="1"/>
      <p:bldP spid="719939" grpId="0" bldLvl="0" animBg="1"/>
      <p:bldP spid="719940" grpId="0" bldLvl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06" name="Rectangle 36"/>
          <p:cNvSpPr/>
          <p:nvPr/>
        </p:nvSpPr>
        <p:spPr>
          <a:xfrm>
            <a:off x="103188" y="71438"/>
            <a:ext cx="1976437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3829" name="Text Box 37"/>
              <p:cNvSpPr txBox="1">
                <a:spLocks noChangeArrowheads="1"/>
              </p:cNvSpPr>
              <p:nvPr/>
            </p:nvSpPr>
            <p:spPr bwMode="auto">
              <a:xfrm>
                <a:off x="269558" y="692696"/>
                <a:ext cx="4035425" cy="5219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457200" marR="0" indent="-457200" algn="l" defTabSz="914400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defRPr/>
                </a:pPr>
                <a:r>
                  <a:rPr kumimoji="0" lang="en-US" altLang="zh-CN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Step 4. 扩展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kumimoji="0" lang="en-US" altLang="zh-CN" sz="2800" b="1" i="1" kern="1200" cap="none" spc="0" normalizeH="0" baseline="-25000" noProof="0" dirty="0"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endParaRPr kumimoji="0" lang="en-US" altLang="zh-CN" sz="2800" b="1" kern="1200" cap="none" spc="0" normalizeH="0" baseline="-2500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73829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558" y="692696"/>
                <a:ext cx="4035425" cy="521970"/>
              </a:xfrm>
              <a:prstGeom prst="rect">
                <a:avLst/>
              </a:prstGeom>
              <a:blipFill rotWithShape="1">
                <a:blip r:embed="rId1"/>
                <a:stretch>
                  <a:fillRect l="-8" t="-105" r="8" b="-40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3830" name="Text Box 38"/>
              <p:cNvSpPr txBox="1">
                <a:spLocks noChangeArrowheads="1"/>
              </p:cNvSpPr>
              <p:nvPr/>
            </p:nvSpPr>
            <p:spPr bwMode="auto">
              <a:xfrm>
                <a:off x="0" y="5683926"/>
                <a:ext cx="3770313" cy="954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28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𝟓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𝟏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US" altLang="zh-CN" sz="2800" b="1" kern="1200" cap="none" spc="0" normalizeH="0" baseline="0" noProof="0" dirty="0">
                  <a:solidFill>
                    <a:srgbClr val="0000FF"/>
                  </a:solidFill>
                  <a:effectLst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𝑻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 =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𝟕</m:t>
                      </m:r>
                    </m:oMath>
                  </m:oMathPara>
                </a14:m>
                <a:endParaRPr kumimoji="0" lang="en-US" altLang="zh-CN" sz="2800" b="1" kern="1200" cap="none" spc="0" normalizeH="0" baseline="0" noProof="0" dirty="0">
                  <a:solidFill>
                    <a:srgbClr val="0000FF"/>
                  </a:solidFill>
                  <a:effectLst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73830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683926"/>
                <a:ext cx="3770313" cy="954107"/>
              </a:xfrm>
              <a:prstGeom prst="rect">
                <a:avLst/>
              </a:prstGeom>
              <a:blipFill rotWithShape="1">
                <a:blip r:embed="rId2"/>
                <a:stretch>
                  <a:fillRect t="-4" r="8" b="4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3831" name="Text Box 39"/>
              <p:cNvSpPr txBox="1"/>
              <p:nvPr/>
            </p:nvSpPr>
            <p:spPr>
              <a:xfrm>
                <a:off x="3629025" y="5715021"/>
                <a:ext cx="3416256" cy="95410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min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⁡{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}=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𝑻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73831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025" y="5715021"/>
                <a:ext cx="3416256" cy="954107"/>
              </a:xfrm>
              <a:prstGeom prst="rect">
                <a:avLst/>
              </a:prstGeom>
              <a:blipFill rotWithShape="1">
                <a:blip r:embed="rId3"/>
                <a:stretch>
                  <a:fillRect t="-2" r="17" b="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3832" name="Text Box 40"/>
              <p:cNvSpPr txBox="1"/>
              <p:nvPr/>
            </p:nvSpPr>
            <p:spPr>
              <a:xfrm>
                <a:off x="6916398" y="5657871"/>
                <a:ext cx="3370602" cy="95410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𝑻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𝟕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𝟕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73832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398" y="5657871"/>
                <a:ext cx="3370602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18" t="-2" b="3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3833" name="Oval 41"/>
          <p:cNvSpPr>
            <a:spLocks noChangeArrowheads="1"/>
          </p:cNvSpPr>
          <p:nvPr/>
        </p:nvSpPr>
        <p:spPr bwMode="auto">
          <a:xfrm>
            <a:off x="4494213" y="2693640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18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34" name="Oval 42"/>
          <p:cNvSpPr>
            <a:spLocks noChangeArrowheads="1"/>
          </p:cNvSpPr>
          <p:nvPr/>
        </p:nvSpPr>
        <p:spPr bwMode="auto">
          <a:xfrm>
            <a:off x="4494213" y="3485802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813" name="Line 43"/>
          <p:cNvSpPr/>
          <p:nvPr/>
        </p:nvSpPr>
        <p:spPr>
          <a:xfrm flipH="1">
            <a:off x="3556000" y="2982565"/>
            <a:ext cx="938213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3814" name="Line 44"/>
          <p:cNvSpPr/>
          <p:nvPr/>
        </p:nvSpPr>
        <p:spPr>
          <a:xfrm>
            <a:off x="4706938" y="3125440"/>
            <a:ext cx="0" cy="3603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3815" name="Line 45"/>
          <p:cNvSpPr/>
          <p:nvPr/>
        </p:nvSpPr>
        <p:spPr>
          <a:xfrm>
            <a:off x="4924425" y="2982565"/>
            <a:ext cx="792163" cy="5762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73838" name="Text Box 46"/>
          <p:cNvSpPr txBox="1">
            <a:spLocks noChangeArrowheads="1"/>
          </p:cNvSpPr>
          <p:nvPr/>
        </p:nvSpPr>
        <p:spPr bwMode="auto">
          <a:xfrm>
            <a:off x="3748088" y="2838102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39" name="Text Box 47"/>
          <p:cNvSpPr txBox="1">
            <a:spLocks noChangeArrowheads="1"/>
          </p:cNvSpPr>
          <p:nvPr/>
        </p:nvSpPr>
        <p:spPr bwMode="auto">
          <a:xfrm>
            <a:off x="4322763" y="299844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40" name="Text Box 48"/>
          <p:cNvSpPr txBox="1">
            <a:spLocks noChangeArrowheads="1"/>
          </p:cNvSpPr>
          <p:nvPr/>
        </p:nvSpPr>
        <p:spPr bwMode="auto">
          <a:xfrm>
            <a:off x="5186363" y="2822227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41" name="Text Box 49"/>
          <p:cNvSpPr txBox="1">
            <a:spLocks noChangeArrowheads="1"/>
          </p:cNvSpPr>
          <p:nvPr/>
        </p:nvSpPr>
        <p:spPr bwMode="auto">
          <a:xfrm>
            <a:off x="2882900" y="3285777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42" name="Text Box 50"/>
          <p:cNvSpPr txBox="1">
            <a:spLocks noChangeArrowheads="1"/>
          </p:cNvSpPr>
          <p:nvPr/>
        </p:nvSpPr>
        <p:spPr bwMode="auto">
          <a:xfrm>
            <a:off x="4181475" y="3285777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43" name="Text Box 51"/>
          <p:cNvSpPr txBox="1">
            <a:spLocks noChangeArrowheads="1"/>
          </p:cNvSpPr>
          <p:nvPr/>
        </p:nvSpPr>
        <p:spPr bwMode="auto">
          <a:xfrm>
            <a:off x="5981700" y="3285777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45" name="Oval 53"/>
          <p:cNvSpPr>
            <a:spLocks noChangeArrowheads="1"/>
          </p:cNvSpPr>
          <p:nvPr/>
        </p:nvSpPr>
        <p:spPr bwMode="auto">
          <a:xfrm>
            <a:off x="3554413" y="4293840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823" name="Line 54"/>
          <p:cNvSpPr/>
          <p:nvPr/>
        </p:nvSpPr>
        <p:spPr>
          <a:xfrm flipH="1">
            <a:off x="2833688" y="3862040"/>
            <a:ext cx="43180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3824" name="Line 55"/>
          <p:cNvSpPr/>
          <p:nvPr/>
        </p:nvSpPr>
        <p:spPr>
          <a:xfrm>
            <a:off x="3554413" y="3862040"/>
            <a:ext cx="21590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73848" name="Oval 56"/>
          <p:cNvSpPr>
            <a:spLocks noChangeArrowheads="1"/>
          </p:cNvSpPr>
          <p:nvPr/>
        </p:nvSpPr>
        <p:spPr bwMode="auto">
          <a:xfrm>
            <a:off x="3197225" y="3485802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49" name="Text Box 57"/>
          <p:cNvSpPr txBox="1">
            <a:spLocks noChangeArrowheads="1"/>
          </p:cNvSpPr>
          <p:nvPr/>
        </p:nvSpPr>
        <p:spPr bwMode="auto">
          <a:xfrm>
            <a:off x="2736850" y="370329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50" name="Text Box 58"/>
          <p:cNvSpPr txBox="1">
            <a:spLocks noChangeArrowheads="1"/>
          </p:cNvSpPr>
          <p:nvPr/>
        </p:nvSpPr>
        <p:spPr bwMode="auto">
          <a:xfrm>
            <a:off x="3602038" y="3703290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52" name="Text Box 60"/>
          <p:cNvSpPr txBox="1">
            <a:spLocks noChangeArrowheads="1"/>
          </p:cNvSpPr>
          <p:nvPr/>
        </p:nvSpPr>
        <p:spPr bwMode="auto">
          <a:xfrm>
            <a:off x="2236788" y="413509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53" name="Text Box 61"/>
          <p:cNvSpPr txBox="1">
            <a:spLocks noChangeArrowheads="1"/>
          </p:cNvSpPr>
          <p:nvPr/>
        </p:nvSpPr>
        <p:spPr bwMode="auto">
          <a:xfrm>
            <a:off x="3824288" y="413509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54" name="Oval 62"/>
          <p:cNvSpPr>
            <a:spLocks noChangeArrowheads="1"/>
          </p:cNvSpPr>
          <p:nvPr/>
        </p:nvSpPr>
        <p:spPr bwMode="auto">
          <a:xfrm>
            <a:off x="5143500" y="4293840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55" name="Oval 63"/>
          <p:cNvSpPr>
            <a:spLocks noChangeArrowheads="1"/>
          </p:cNvSpPr>
          <p:nvPr/>
        </p:nvSpPr>
        <p:spPr bwMode="auto">
          <a:xfrm>
            <a:off x="6080125" y="4293840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56" name="Text Box 64"/>
          <p:cNvSpPr txBox="1">
            <a:spLocks noChangeArrowheads="1"/>
          </p:cNvSpPr>
          <p:nvPr/>
        </p:nvSpPr>
        <p:spPr bwMode="auto">
          <a:xfrm>
            <a:off x="5265738" y="370329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57" name="Text Box 65"/>
          <p:cNvSpPr txBox="1">
            <a:spLocks noChangeArrowheads="1"/>
          </p:cNvSpPr>
          <p:nvPr/>
        </p:nvSpPr>
        <p:spPr bwMode="auto">
          <a:xfrm>
            <a:off x="6056313" y="3717577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3835" name="Line 66"/>
          <p:cNvSpPr/>
          <p:nvPr/>
        </p:nvSpPr>
        <p:spPr>
          <a:xfrm flipH="1">
            <a:off x="5430838" y="3862040"/>
            <a:ext cx="288925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3836" name="Line 67"/>
          <p:cNvSpPr/>
          <p:nvPr/>
        </p:nvSpPr>
        <p:spPr>
          <a:xfrm>
            <a:off x="6008688" y="3862040"/>
            <a:ext cx="214312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73860" name="Oval 68"/>
          <p:cNvSpPr>
            <a:spLocks noChangeArrowheads="1"/>
          </p:cNvSpPr>
          <p:nvPr/>
        </p:nvSpPr>
        <p:spPr bwMode="auto">
          <a:xfrm>
            <a:off x="5645150" y="3485802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61" name="Text Box 69"/>
          <p:cNvSpPr txBox="1">
            <a:spLocks noChangeArrowheads="1"/>
          </p:cNvSpPr>
          <p:nvPr/>
        </p:nvSpPr>
        <p:spPr bwMode="auto">
          <a:xfrm>
            <a:off x="4829175" y="4135090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62" name="Text Box 70"/>
          <p:cNvSpPr txBox="1">
            <a:spLocks noChangeArrowheads="1"/>
          </p:cNvSpPr>
          <p:nvPr/>
        </p:nvSpPr>
        <p:spPr bwMode="auto">
          <a:xfrm>
            <a:off x="6400800" y="4077940"/>
            <a:ext cx="5857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63" name="Oval 71"/>
          <p:cNvSpPr>
            <a:spLocks noChangeArrowheads="1"/>
          </p:cNvSpPr>
          <p:nvPr/>
        </p:nvSpPr>
        <p:spPr bwMode="auto">
          <a:xfrm>
            <a:off x="1974850" y="5157440"/>
            <a:ext cx="433388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64" name="Oval 72"/>
          <p:cNvSpPr>
            <a:spLocks noChangeArrowheads="1"/>
          </p:cNvSpPr>
          <p:nvPr/>
        </p:nvSpPr>
        <p:spPr bwMode="auto">
          <a:xfrm>
            <a:off x="2982913" y="5157440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</a:t>
            </a:r>
            <a:endParaRPr kumimoji="0" lang="en-US" altLang="zh-CN" sz="18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67" name="Text Box 75"/>
          <p:cNvSpPr txBox="1">
            <a:spLocks noChangeArrowheads="1"/>
          </p:cNvSpPr>
          <p:nvPr/>
        </p:nvSpPr>
        <p:spPr bwMode="auto">
          <a:xfrm>
            <a:off x="2095500" y="456689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68" name="Text Box 76"/>
          <p:cNvSpPr txBox="1">
            <a:spLocks noChangeArrowheads="1"/>
          </p:cNvSpPr>
          <p:nvPr/>
        </p:nvSpPr>
        <p:spPr bwMode="auto">
          <a:xfrm>
            <a:off x="2959100" y="4566890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69" name="Line 77"/>
          <p:cNvSpPr/>
          <p:nvPr/>
        </p:nvSpPr>
        <p:spPr>
          <a:xfrm flipH="1">
            <a:off x="2265363" y="4652615"/>
            <a:ext cx="357187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73870" name="Line 78"/>
          <p:cNvSpPr/>
          <p:nvPr/>
        </p:nvSpPr>
        <p:spPr>
          <a:xfrm>
            <a:off x="2911475" y="4652615"/>
            <a:ext cx="215900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73844" name="Oval 52"/>
          <p:cNvSpPr>
            <a:spLocks noChangeArrowheads="1"/>
          </p:cNvSpPr>
          <p:nvPr/>
        </p:nvSpPr>
        <p:spPr bwMode="auto">
          <a:xfrm>
            <a:off x="2546350" y="4293840"/>
            <a:ext cx="433388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71" name="Text Box 79"/>
          <p:cNvSpPr txBox="1">
            <a:spLocks noChangeArrowheads="1"/>
          </p:cNvSpPr>
          <p:nvPr/>
        </p:nvSpPr>
        <p:spPr bwMode="auto">
          <a:xfrm>
            <a:off x="3282950" y="494154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3872" name="Text Box 80"/>
          <p:cNvSpPr txBox="1">
            <a:spLocks noChangeArrowheads="1"/>
          </p:cNvSpPr>
          <p:nvPr/>
        </p:nvSpPr>
        <p:spPr bwMode="auto">
          <a:xfrm>
            <a:off x="1471613" y="4941540"/>
            <a:ext cx="5857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1188720" y="71438"/>
            <a:ext cx="83820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vl="0" algn="ctr"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应用A*算法求解最短路径问题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blipFill rotWithShape="1">
                <a:blip r:embed="rId5"/>
                <a:stretch>
                  <a:fillRect l="-6" t="-46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585" y="1106805"/>
            <a:ext cx="3834130" cy="1871980"/>
          </a:xfrm>
          <a:prstGeom prst="rect">
            <a:avLst/>
          </a:prstGeom>
        </p:spPr>
      </p:pic>
      <p:sp>
        <p:nvSpPr>
          <p:cNvPr id="49" name="七角星 8"/>
          <p:cNvSpPr/>
          <p:nvPr/>
        </p:nvSpPr>
        <p:spPr>
          <a:xfrm>
            <a:off x="7502439" y="3574716"/>
            <a:ext cx="2310871" cy="141922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结束了吗？</a:t>
            </a:r>
            <a:endParaRPr lang="zh-CN" altLang="en-US" sz="2400" dirty="0">
              <a:solidFill>
                <a:srgbClr val="00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73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7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73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73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73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3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3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3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3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3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3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830" grpId="0" bldLvl="0" animBg="1"/>
      <p:bldP spid="673831" grpId="0" animBg="1"/>
      <p:bldP spid="673832" grpId="0" animBg="1"/>
      <p:bldP spid="673863" grpId="0" bldLvl="0" animBg="1"/>
      <p:bldP spid="673864" grpId="0" bldLvl="0" animBg="1"/>
      <p:bldP spid="673867" grpId="0" bldLvl="0" animBg="1"/>
      <p:bldP spid="673868" grpId="0" bldLvl="0" animBg="1"/>
      <p:bldP spid="673871" grpId="0" bldLvl="0" animBg="1"/>
      <p:bldP spid="673872" grpId="0" bldLvl="0" animBg="1"/>
      <p:bldP spid="49" grpId="0" animBg="1"/>
      <p:bldP spid="49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54" name="Rectangle 39"/>
          <p:cNvSpPr/>
          <p:nvPr/>
        </p:nvSpPr>
        <p:spPr>
          <a:xfrm>
            <a:off x="103188" y="71438"/>
            <a:ext cx="1976437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9976" name="Text Box 40"/>
              <p:cNvSpPr txBox="1">
                <a:spLocks noChangeArrowheads="1"/>
              </p:cNvSpPr>
              <p:nvPr/>
            </p:nvSpPr>
            <p:spPr bwMode="auto">
              <a:xfrm>
                <a:off x="349250" y="673735"/>
                <a:ext cx="3832225" cy="5219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457200" marR="0" indent="-457200" algn="l" defTabSz="914400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defRPr/>
                </a:pPr>
                <a:r>
                  <a:rPr kumimoji="0" lang="en-US" altLang="zh-CN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Step 5. 扩展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kumimoji="0" lang="en-US" altLang="zh-CN" sz="2800" b="1" i="1" kern="1200" cap="none" spc="0" normalizeH="0" baseline="-25000" noProof="0" dirty="0"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0" lang="en-US" altLang="zh-CN" sz="2800" b="1" kern="1200" cap="none" spc="0" normalizeH="0" baseline="-2500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79976" name="Text 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250" y="673735"/>
                <a:ext cx="3832225" cy="521970"/>
              </a:xfrm>
              <a:prstGeom prst="rect">
                <a:avLst/>
              </a:prstGeom>
              <a:blipFill rotWithShape="1">
                <a:blip r:embed="rId1"/>
                <a:stretch>
                  <a:fillRect b="-413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9977" name="Text Box 41"/>
              <p:cNvSpPr txBox="1">
                <a:spLocks noChangeArrowheads="1"/>
              </p:cNvSpPr>
              <p:nvPr/>
            </p:nvSpPr>
            <p:spPr bwMode="auto">
              <a:xfrm>
                <a:off x="94905" y="5642084"/>
                <a:ext cx="3207096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28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𝟓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𝟒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𝟔</m:t>
                      </m:r>
                    </m:oMath>
                  </m:oMathPara>
                </a14:m>
                <a:endParaRPr kumimoji="0" lang="en-US" altLang="zh-CN" sz="2800" b="1" kern="1200" cap="none" spc="0" normalizeH="0" baseline="0" noProof="0" dirty="0">
                  <a:solidFill>
                    <a:srgbClr val="0000FF"/>
                  </a:solidFill>
                  <a:effectLst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679977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905" y="5642084"/>
                <a:ext cx="3207096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9" t="-21" b="-38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9978" name="Text Box 42"/>
              <p:cNvSpPr txBox="1"/>
              <p:nvPr/>
            </p:nvSpPr>
            <p:spPr>
              <a:xfrm>
                <a:off x="3415308" y="5642084"/>
                <a:ext cx="3416256" cy="5232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min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⁡{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}=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79978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08" y="5642084"/>
                <a:ext cx="3416256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8" t="-21" r="7" b="-3988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9979" name="Text Box 43"/>
              <p:cNvSpPr txBox="1"/>
              <p:nvPr/>
            </p:nvSpPr>
            <p:spPr>
              <a:xfrm>
                <a:off x="6799684" y="5628141"/>
                <a:ext cx="3300791" cy="52322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𝟔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𝟏𝟏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79979" name="Text 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684" y="5628141"/>
                <a:ext cx="3300791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3" t="-26" r="5" b="-3861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9980" name="Oval 44"/>
          <p:cNvSpPr>
            <a:spLocks noChangeArrowheads="1"/>
          </p:cNvSpPr>
          <p:nvPr/>
        </p:nvSpPr>
        <p:spPr bwMode="auto">
          <a:xfrm>
            <a:off x="4494213" y="2708920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18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9981" name="Oval 45"/>
          <p:cNvSpPr>
            <a:spLocks noChangeArrowheads="1"/>
          </p:cNvSpPr>
          <p:nvPr/>
        </p:nvSpPr>
        <p:spPr bwMode="auto">
          <a:xfrm>
            <a:off x="4494213" y="3501082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861" name="Line 46"/>
          <p:cNvSpPr/>
          <p:nvPr/>
        </p:nvSpPr>
        <p:spPr>
          <a:xfrm flipH="1">
            <a:off x="3198813" y="2997845"/>
            <a:ext cx="1295400" cy="59055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5862" name="Line 47"/>
          <p:cNvSpPr/>
          <p:nvPr/>
        </p:nvSpPr>
        <p:spPr>
          <a:xfrm>
            <a:off x="4706938" y="3140720"/>
            <a:ext cx="0" cy="3603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5863" name="Line 48"/>
          <p:cNvSpPr/>
          <p:nvPr/>
        </p:nvSpPr>
        <p:spPr>
          <a:xfrm>
            <a:off x="4924425" y="2997845"/>
            <a:ext cx="1227138" cy="51911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79985" name="Text Box 49"/>
          <p:cNvSpPr txBox="1">
            <a:spLocks noChangeArrowheads="1"/>
          </p:cNvSpPr>
          <p:nvPr/>
        </p:nvSpPr>
        <p:spPr bwMode="auto">
          <a:xfrm>
            <a:off x="3608388" y="2853382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9986" name="Text Box 50"/>
          <p:cNvSpPr txBox="1">
            <a:spLocks noChangeArrowheads="1"/>
          </p:cNvSpPr>
          <p:nvPr/>
        </p:nvSpPr>
        <p:spPr bwMode="auto">
          <a:xfrm>
            <a:off x="4322763" y="301372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9987" name="Text Box 51"/>
          <p:cNvSpPr txBox="1">
            <a:spLocks noChangeArrowheads="1"/>
          </p:cNvSpPr>
          <p:nvPr/>
        </p:nvSpPr>
        <p:spPr bwMode="auto">
          <a:xfrm>
            <a:off x="5405438" y="2853382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9989" name="Text Box 53"/>
          <p:cNvSpPr txBox="1">
            <a:spLocks noChangeArrowheads="1"/>
          </p:cNvSpPr>
          <p:nvPr/>
        </p:nvSpPr>
        <p:spPr bwMode="auto">
          <a:xfrm>
            <a:off x="4181475" y="3301057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79990" name="Text Box 54"/>
          <p:cNvSpPr txBox="1">
            <a:spLocks noChangeArrowheads="1"/>
          </p:cNvSpPr>
          <p:nvPr/>
        </p:nvSpPr>
        <p:spPr bwMode="auto">
          <a:xfrm>
            <a:off x="6343650" y="3301057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5870" name="Group 82"/>
          <p:cNvGrpSpPr/>
          <p:nvPr/>
        </p:nvGrpSpPr>
        <p:grpSpPr>
          <a:xfrm>
            <a:off x="5156200" y="3516957"/>
            <a:ext cx="2157413" cy="1239838"/>
            <a:chOff x="3248" y="1480"/>
            <a:chExt cx="1359" cy="781"/>
          </a:xfrm>
        </p:grpSpPr>
        <p:sp>
          <p:nvSpPr>
            <p:cNvPr id="680000" name="Oval 64"/>
            <p:cNvSpPr>
              <a:spLocks noChangeArrowheads="1"/>
            </p:cNvSpPr>
            <p:nvPr/>
          </p:nvSpPr>
          <p:spPr bwMode="auto">
            <a:xfrm>
              <a:off x="3446" y="1989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01" name="Oval 65"/>
            <p:cNvSpPr>
              <a:spLocks noChangeArrowheads="1"/>
            </p:cNvSpPr>
            <p:nvPr/>
          </p:nvSpPr>
          <p:spPr bwMode="auto">
            <a:xfrm>
              <a:off x="4036" y="1989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02" name="Text Box 66"/>
            <p:cNvSpPr txBox="1">
              <a:spLocks noChangeArrowheads="1"/>
            </p:cNvSpPr>
            <p:nvPr/>
          </p:nvSpPr>
          <p:spPr bwMode="auto">
            <a:xfrm>
              <a:off x="3523" y="161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03" name="Text Box 67"/>
            <p:cNvSpPr txBox="1">
              <a:spLocks noChangeArrowheads="1"/>
            </p:cNvSpPr>
            <p:nvPr/>
          </p:nvSpPr>
          <p:spPr bwMode="auto">
            <a:xfrm>
              <a:off x="4021" y="1626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875" name="Line 68"/>
            <p:cNvSpPr/>
            <p:nvPr/>
          </p:nvSpPr>
          <p:spPr>
            <a:xfrm flipH="1">
              <a:off x="3627" y="1717"/>
              <a:ext cx="182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205876" name="Line 69"/>
            <p:cNvSpPr/>
            <p:nvPr/>
          </p:nvSpPr>
          <p:spPr>
            <a:xfrm>
              <a:off x="3990" y="1717"/>
              <a:ext cx="136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680006" name="Oval 70"/>
            <p:cNvSpPr>
              <a:spLocks noChangeArrowheads="1"/>
            </p:cNvSpPr>
            <p:nvPr/>
          </p:nvSpPr>
          <p:spPr bwMode="auto">
            <a:xfrm>
              <a:off x="3762" y="1480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07" name="Text Box 71"/>
            <p:cNvSpPr txBox="1">
              <a:spLocks noChangeArrowheads="1"/>
            </p:cNvSpPr>
            <p:nvPr/>
          </p:nvSpPr>
          <p:spPr bwMode="auto">
            <a:xfrm>
              <a:off x="3248" y="188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08" name="Text Box 72"/>
            <p:cNvSpPr txBox="1">
              <a:spLocks noChangeArrowheads="1"/>
            </p:cNvSpPr>
            <p:nvPr/>
          </p:nvSpPr>
          <p:spPr bwMode="auto">
            <a:xfrm>
              <a:off x="4238" y="1853"/>
              <a:ext cx="3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5880" name="Group 83"/>
          <p:cNvGrpSpPr/>
          <p:nvPr/>
        </p:nvGrpSpPr>
        <p:grpSpPr>
          <a:xfrm>
            <a:off x="1146175" y="3301057"/>
            <a:ext cx="2738438" cy="2303463"/>
            <a:chOff x="927" y="1344"/>
            <a:chExt cx="1725" cy="1451"/>
          </a:xfrm>
        </p:grpSpPr>
        <p:sp>
          <p:nvSpPr>
            <p:cNvPr id="679988" name="Text Box 52"/>
            <p:cNvSpPr txBox="1">
              <a:spLocks noChangeArrowheads="1"/>
            </p:cNvSpPr>
            <p:nvPr/>
          </p:nvSpPr>
          <p:spPr bwMode="auto">
            <a:xfrm>
              <a:off x="1816" y="1344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9991" name="Oval 55"/>
            <p:cNvSpPr>
              <a:spLocks noChangeArrowheads="1"/>
            </p:cNvSpPr>
            <p:nvPr/>
          </p:nvSpPr>
          <p:spPr bwMode="auto">
            <a:xfrm>
              <a:off x="2239" y="1979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883" name="Line 56"/>
            <p:cNvSpPr/>
            <p:nvPr/>
          </p:nvSpPr>
          <p:spPr>
            <a:xfrm flipH="1">
              <a:off x="1785" y="1707"/>
              <a:ext cx="272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205884" name="Line 57"/>
            <p:cNvSpPr/>
            <p:nvPr/>
          </p:nvSpPr>
          <p:spPr>
            <a:xfrm>
              <a:off x="2239" y="1707"/>
              <a:ext cx="136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679994" name="Oval 58"/>
            <p:cNvSpPr>
              <a:spLocks noChangeArrowheads="1"/>
            </p:cNvSpPr>
            <p:nvPr/>
          </p:nvSpPr>
          <p:spPr bwMode="auto">
            <a:xfrm>
              <a:off x="2014" y="1470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9995" name="Text Box 59"/>
            <p:cNvSpPr txBox="1">
              <a:spLocks noChangeArrowheads="1"/>
            </p:cNvSpPr>
            <p:nvPr/>
          </p:nvSpPr>
          <p:spPr bwMode="auto">
            <a:xfrm>
              <a:off x="1724" y="160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9996" name="Text Box 60"/>
            <p:cNvSpPr txBox="1">
              <a:spLocks noChangeArrowheads="1"/>
            </p:cNvSpPr>
            <p:nvPr/>
          </p:nvSpPr>
          <p:spPr bwMode="auto">
            <a:xfrm>
              <a:off x="2269" y="160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9998" name="Text Box 62"/>
            <p:cNvSpPr txBox="1">
              <a:spLocks noChangeArrowheads="1"/>
            </p:cNvSpPr>
            <p:nvPr/>
          </p:nvSpPr>
          <p:spPr bwMode="auto">
            <a:xfrm>
              <a:off x="1409" y="187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79999" name="Text Box 63"/>
            <p:cNvSpPr txBox="1">
              <a:spLocks noChangeArrowheads="1"/>
            </p:cNvSpPr>
            <p:nvPr/>
          </p:nvSpPr>
          <p:spPr bwMode="auto">
            <a:xfrm>
              <a:off x="2409" y="187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09" name="Oval 73"/>
            <p:cNvSpPr>
              <a:spLocks noChangeArrowheads="1"/>
            </p:cNvSpPr>
            <p:nvPr/>
          </p:nvSpPr>
          <p:spPr bwMode="auto">
            <a:xfrm>
              <a:off x="1244" y="2523"/>
              <a:ext cx="270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10" name="Oval 74"/>
            <p:cNvSpPr>
              <a:spLocks noChangeArrowheads="1"/>
            </p:cNvSpPr>
            <p:nvPr/>
          </p:nvSpPr>
          <p:spPr bwMode="auto">
            <a:xfrm>
              <a:off x="1879" y="252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endPara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11" name="Text Box 75"/>
            <p:cNvSpPr txBox="1">
              <a:spLocks noChangeArrowheads="1"/>
            </p:cNvSpPr>
            <p:nvPr/>
          </p:nvSpPr>
          <p:spPr bwMode="auto">
            <a:xfrm>
              <a:off x="1320" y="2151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12" name="Text Box 76"/>
            <p:cNvSpPr txBox="1">
              <a:spLocks noChangeArrowheads="1"/>
            </p:cNvSpPr>
            <p:nvPr/>
          </p:nvSpPr>
          <p:spPr bwMode="auto">
            <a:xfrm>
              <a:off x="1865" y="2151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894" name="Line 77"/>
            <p:cNvSpPr/>
            <p:nvPr/>
          </p:nvSpPr>
          <p:spPr>
            <a:xfrm flipH="1">
              <a:off x="1426" y="2205"/>
              <a:ext cx="226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205895" name="Line 78"/>
            <p:cNvSpPr/>
            <p:nvPr/>
          </p:nvSpPr>
          <p:spPr>
            <a:xfrm>
              <a:off x="1834" y="2205"/>
              <a:ext cx="136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680015" name="Oval 79"/>
            <p:cNvSpPr>
              <a:spLocks noChangeArrowheads="1"/>
            </p:cNvSpPr>
            <p:nvPr/>
          </p:nvSpPr>
          <p:spPr bwMode="auto">
            <a:xfrm>
              <a:off x="1605" y="1979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16" name="Text Box 80"/>
            <p:cNvSpPr txBox="1">
              <a:spLocks noChangeArrowheads="1"/>
            </p:cNvSpPr>
            <p:nvPr/>
          </p:nvSpPr>
          <p:spPr bwMode="auto">
            <a:xfrm>
              <a:off x="2068" y="238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0017" name="Text Box 81"/>
            <p:cNvSpPr txBox="1">
              <a:spLocks noChangeArrowheads="1"/>
            </p:cNvSpPr>
            <p:nvPr/>
          </p:nvSpPr>
          <p:spPr bwMode="auto">
            <a:xfrm>
              <a:off x="927" y="2387"/>
              <a:ext cx="3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80020" name="Oval 84"/>
          <p:cNvSpPr>
            <a:spLocks noChangeArrowheads="1"/>
          </p:cNvSpPr>
          <p:nvPr/>
        </p:nvSpPr>
        <p:spPr bwMode="auto">
          <a:xfrm>
            <a:off x="4495800" y="4596457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0021" name="Line 85"/>
          <p:cNvSpPr/>
          <p:nvPr/>
        </p:nvSpPr>
        <p:spPr>
          <a:xfrm>
            <a:off x="4711700" y="3948757"/>
            <a:ext cx="0" cy="6477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680022" name="Text Box 86"/>
          <p:cNvSpPr txBox="1">
            <a:spLocks noChangeArrowheads="1"/>
          </p:cNvSpPr>
          <p:nvPr/>
        </p:nvSpPr>
        <p:spPr bwMode="auto">
          <a:xfrm>
            <a:off x="4327525" y="3932882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0023" name="Text Box 87"/>
          <p:cNvSpPr txBox="1">
            <a:spLocks noChangeArrowheads="1"/>
          </p:cNvSpPr>
          <p:nvPr/>
        </p:nvSpPr>
        <p:spPr bwMode="auto">
          <a:xfrm>
            <a:off x="4040188" y="4380557"/>
            <a:ext cx="565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1204595" y="109538"/>
            <a:ext cx="83820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vl="0" algn="ctr"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应用A*算法求解最短路径问题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blipFill rotWithShape="1">
                <a:blip r:embed="rId5"/>
                <a:stretch>
                  <a:fillRect l="-6" t="-46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585" y="1106805"/>
            <a:ext cx="3834130" cy="187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8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80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9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9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9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9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9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9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8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77" grpId="0" bldLvl="0" animBg="1"/>
      <p:bldP spid="679978" grpId="0" animBg="1"/>
      <p:bldP spid="679979" grpId="0" animBg="1"/>
      <p:bldP spid="680020" grpId="0" bldLvl="0" animBg="1"/>
      <p:bldP spid="680022" grpId="0" bldLvl="0" animBg="1"/>
      <p:bldP spid="680023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02" name="Rectangle 34"/>
          <p:cNvSpPr/>
          <p:nvPr/>
        </p:nvSpPr>
        <p:spPr>
          <a:xfrm>
            <a:off x="103188" y="71438"/>
            <a:ext cx="1976437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0931" name="Text Box 35"/>
              <p:cNvSpPr txBox="1">
                <a:spLocks noChangeArrowheads="1"/>
              </p:cNvSpPr>
              <p:nvPr/>
            </p:nvSpPr>
            <p:spPr bwMode="auto">
              <a:xfrm>
                <a:off x="349250" y="724535"/>
                <a:ext cx="3832225" cy="5219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457200" marR="0" indent="-457200" algn="l" defTabSz="914400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defRPr/>
                </a:pPr>
                <a:r>
                  <a:rPr kumimoji="0" lang="en-US" altLang="zh-CN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Step 11. 扩展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effectLst/>
                        <a:latin typeface="Cambria Math" panose="02040503050406030204" charset="0"/>
                        <a:ea typeface="华文细黑" panose="02010600040101010101" charset="-122"/>
                      </a:rPr>
                      <m:t>𝑽</m:t>
                    </m:r>
                    <m:r>
                      <a:rPr kumimoji="0" lang="en-US" altLang="zh-CN" sz="2800" b="1" i="1" kern="1200" cap="none" spc="0" normalizeH="0" baseline="-25000" noProof="0" dirty="0">
                        <a:effectLst/>
                        <a:latin typeface="Cambria Math" panose="02040503050406030204" charset="0"/>
                        <a:ea typeface="华文细黑" panose="02010600040101010101" charset="-122"/>
                      </a:rPr>
                      <m:t>𝟒</m:t>
                    </m:r>
                  </m:oMath>
                </a14:m>
                <a:endParaRPr kumimoji="0" lang="en-US" altLang="zh-CN" sz="2800" b="1" kern="1200" cap="none" spc="0" normalizeH="0" baseline="-2500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20931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250" y="724535"/>
                <a:ext cx="3832225" cy="521970"/>
              </a:xfrm>
              <a:prstGeom prst="rect">
                <a:avLst/>
              </a:prstGeom>
              <a:blipFill rotWithShape="1">
                <a:blip r:embed="rId1"/>
                <a:stretch>
                  <a:fillRect b="-413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0932" name="Text Box 36"/>
              <p:cNvSpPr txBox="1">
                <a:spLocks noChangeArrowheads="1"/>
              </p:cNvSpPr>
              <p:nvPr/>
            </p:nvSpPr>
            <p:spPr bwMode="auto">
              <a:xfrm>
                <a:off x="-48656" y="5658803"/>
                <a:ext cx="3849131" cy="9541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𝑽</m:t>
                      </m:r>
                      <m:r>
                        <a:rPr kumimoji="0" lang="en-US" altLang="zh-CN" sz="2800" b="1" i="1" kern="1200" cap="none" spc="0" normalizeH="0" baseline="-2500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𝟓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𝟏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800" b="1" i="1" kern="1200" cap="none" spc="0" normalizeH="0" baseline="0" noProof="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𝟔</m:t>
                      </m:r>
                    </m:oMath>
                  </m:oMathPara>
                </a14:m>
                <a:endParaRPr kumimoji="0" lang="en-US" altLang="zh-CN" sz="2800" b="1" kern="1200" cap="none" spc="0" normalizeH="0" baseline="0" noProof="0" dirty="0">
                  <a:solidFill>
                    <a:srgbClr val="0000FF"/>
                  </a:solidFill>
                  <a:effectLst/>
                  <a:ea typeface="宋体" panose="02010600030101010101" pitchFamily="2" charset="-122"/>
                  <a:cs typeface="+mn-cs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𝒈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(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𝑻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) =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𝟐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+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𝟑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=</m:t>
                      </m:r>
                      <m:r>
                        <a:rPr kumimoji="0" lang="en-US" altLang="zh-CN" sz="2800" b="1" i="1" kern="1200" cap="none" spc="0" normalizeH="0" baseline="0" noProof="0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  <a:ea typeface="宋体" panose="02010600030101010101" pitchFamily="2" charset="-122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US" altLang="zh-CN" sz="2800" b="1" kern="1200" cap="none" spc="0" normalizeH="0" baseline="0" noProof="0" dirty="0">
                  <a:solidFill>
                    <a:srgbClr val="0000FF"/>
                  </a:solidFill>
                  <a:effectLst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720932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48656" y="5658803"/>
                <a:ext cx="3849131" cy="954107"/>
              </a:xfrm>
              <a:prstGeom prst="rect">
                <a:avLst/>
              </a:prstGeom>
              <a:blipFill rotWithShape="1">
                <a:blip r:embed="rId2"/>
                <a:stretch>
                  <a:fillRect l="10" t="-33" b="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905" name="Text Box 37"/>
              <p:cNvSpPr txBox="1"/>
              <p:nvPr/>
            </p:nvSpPr>
            <p:spPr>
              <a:xfrm>
                <a:off x="3697310" y="5673090"/>
                <a:ext cx="3416256" cy="95410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none" anchor="t">
                <a:spAutoFit/>
              </a:bodyPr>
              <a:lstStyle/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min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⁡{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}=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𝒉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𝑻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7905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310" y="5673090"/>
                <a:ext cx="3416256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10" r="9" b="35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906" name="Text Box 38"/>
              <p:cNvSpPr txBox="1"/>
              <p:nvPr/>
            </p:nvSpPr>
            <p:spPr>
              <a:xfrm>
                <a:off x="7020719" y="5658803"/>
                <a:ext cx="3370602" cy="954107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txBody>
              <a:bodyPr wrap="square" anchor="t">
                <a:spAutoFit/>
              </a:bodyPr>
              <a:lstStyle/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𝑽</m:t>
                      </m:r>
                      <m:r>
                        <a:rPr lang="en-US" altLang="zh-CN" sz="2800" b="1" i="1" baseline="-25000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𝟔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𝟓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1" i="1" dirty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𝟏𝟏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𝒇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(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𝑻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)=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𝟖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+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=</m:t>
                      </m:r>
                      <m:r>
                        <a:rPr lang="en-US" altLang="zh-CN" sz="2800" b="1" i="1" dirty="0" smtClean="0">
                          <a:solidFill>
                            <a:srgbClr val="0000FF"/>
                          </a:solidFill>
                          <a:effectLst/>
                          <a:latin typeface="Cambria Math" panose="02040503050406030204" charset="0"/>
                        </a:rPr>
                        <m:t>𝟖</m:t>
                      </m:r>
                    </m:oMath>
                  </m:oMathPara>
                </a14:m>
                <a:endParaRPr lang="en-US" altLang="zh-CN" sz="2800" b="1" dirty="0">
                  <a:solidFill>
                    <a:srgbClr val="0000FF"/>
                  </a:solidFill>
                  <a:effectLst/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7906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19" y="5658803"/>
                <a:ext cx="3370602" cy="954107"/>
              </a:xfrm>
              <a:prstGeom prst="rect">
                <a:avLst/>
              </a:prstGeom>
              <a:blipFill rotWithShape="1">
                <a:blip r:embed="rId4"/>
                <a:stretch>
                  <a:fillRect l="-5" t="-33" r="5" b="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0935" name="Oval 39"/>
          <p:cNvSpPr>
            <a:spLocks noChangeArrowheads="1"/>
          </p:cNvSpPr>
          <p:nvPr/>
        </p:nvSpPr>
        <p:spPr bwMode="auto">
          <a:xfrm>
            <a:off x="4494213" y="2684452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</a:t>
            </a:r>
            <a:endParaRPr kumimoji="0" lang="en-US" altLang="zh-CN" sz="18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36" name="Oval 40"/>
          <p:cNvSpPr>
            <a:spLocks noChangeArrowheads="1"/>
          </p:cNvSpPr>
          <p:nvPr/>
        </p:nvSpPr>
        <p:spPr bwMode="auto">
          <a:xfrm>
            <a:off x="4494213" y="3476614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800" b="1" i="1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7909" name="Line 41"/>
          <p:cNvSpPr/>
          <p:nvPr/>
        </p:nvSpPr>
        <p:spPr>
          <a:xfrm flipH="1">
            <a:off x="3198813" y="2973377"/>
            <a:ext cx="1295400" cy="59055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7910" name="Line 42"/>
          <p:cNvSpPr/>
          <p:nvPr/>
        </p:nvSpPr>
        <p:spPr>
          <a:xfrm>
            <a:off x="4706938" y="3116252"/>
            <a:ext cx="0" cy="3603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7911" name="Line 43"/>
          <p:cNvSpPr/>
          <p:nvPr/>
        </p:nvSpPr>
        <p:spPr>
          <a:xfrm>
            <a:off x="4924425" y="2973377"/>
            <a:ext cx="1227138" cy="51911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20940" name="Text Box 44"/>
          <p:cNvSpPr txBox="1">
            <a:spLocks noChangeArrowheads="1"/>
          </p:cNvSpPr>
          <p:nvPr/>
        </p:nvSpPr>
        <p:spPr bwMode="auto">
          <a:xfrm>
            <a:off x="3608388" y="2828914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41" name="Text Box 45"/>
          <p:cNvSpPr txBox="1">
            <a:spLocks noChangeArrowheads="1"/>
          </p:cNvSpPr>
          <p:nvPr/>
        </p:nvSpPr>
        <p:spPr bwMode="auto">
          <a:xfrm>
            <a:off x="4322763" y="2989252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42" name="Text Box 46"/>
          <p:cNvSpPr txBox="1">
            <a:spLocks noChangeArrowheads="1"/>
          </p:cNvSpPr>
          <p:nvPr/>
        </p:nvSpPr>
        <p:spPr bwMode="auto">
          <a:xfrm>
            <a:off x="5405438" y="2828914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43" name="Text Box 47"/>
          <p:cNvSpPr txBox="1">
            <a:spLocks noChangeArrowheads="1"/>
          </p:cNvSpPr>
          <p:nvPr/>
        </p:nvSpPr>
        <p:spPr bwMode="auto">
          <a:xfrm>
            <a:off x="4181475" y="3276589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44" name="Text Box 48"/>
          <p:cNvSpPr txBox="1">
            <a:spLocks noChangeArrowheads="1"/>
          </p:cNvSpPr>
          <p:nvPr/>
        </p:nvSpPr>
        <p:spPr bwMode="auto">
          <a:xfrm>
            <a:off x="6343650" y="3276589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7918" name="Group 60"/>
          <p:cNvGrpSpPr/>
          <p:nvPr/>
        </p:nvGrpSpPr>
        <p:grpSpPr>
          <a:xfrm>
            <a:off x="1146175" y="3276589"/>
            <a:ext cx="2738438" cy="2303463"/>
            <a:chOff x="927" y="1344"/>
            <a:chExt cx="1725" cy="1451"/>
          </a:xfrm>
        </p:grpSpPr>
        <p:sp>
          <p:nvSpPr>
            <p:cNvPr id="720957" name="Text Box 61"/>
            <p:cNvSpPr txBox="1">
              <a:spLocks noChangeArrowheads="1"/>
            </p:cNvSpPr>
            <p:nvPr/>
          </p:nvSpPr>
          <p:spPr bwMode="auto">
            <a:xfrm>
              <a:off x="1816" y="1344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58" name="Oval 62"/>
            <p:cNvSpPr>
              <a:spLocks noChangeArrowheads="1"/>
            </p:cNvSpPr>
            <p:nvPr/>
          </p:nvSpPr>
          <p:spPr bwMode="auto">
            <a:xfrm>
              <a:off x="2239" y="1979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921" name="Line 63"/>
            <p:cNvSpPr/>
            <p:nvPr/>
          </p:nvSpPr>
          <p:spPr>
            <a:xfrm flipH="1">
              <a:off x="1785" y="1707"/>
              <a:ext cx="272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207922" name="Line 64"/>
            <p:cNvSpPr/>
            <p:nvPr/>
          </p:nvSpPr>
          <p:spPr>
            <a:xfrm>
              <a:off x="2239" y="1707"/>
              <a:ext cx="136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720961" name="Oval 65"/>
            <p:cNvSpPr>
              <a:spLocks noChangeArrowheads="1"/>
            </p:cNvSpPr>
            <p:nvPr/>
          </p:nvSpPr>
          <p:spPr bwMode="auto">
            <a:xfrm>
              <a:off x="2014" y="1470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62" name="Text Box 66"/>
            <p:cNvSpPr txBox="1">
              <a:spLocks noChangeArrowheads="1"/>
            </p:cNvSpPr>
            <p:nvPr/>
          </p:nvSpPr>
          <p:spPr bwMode="auto">
            <a:xfrm>
              <a:off x="1724" y="160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63" name="Text Box 67"/>
            <p:cNvSpPr txBox="1">
              <a:spLocks noChangeArrowheads="1"/>
            </p:cNvSpPr>
            <p:nvPr/>
          </p:nvSpPr>
          <p:spPr bwMode="auto">
            <a:xfrm>
              <a:off x="2269" y="160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64" name="Text Box 68"/>
            <p:cNvSpPr txBox="1">
              <a:spLocks noChangeArrowheads="1"/>
            </p:cNvSpPr>
            <p:nvPr/>
          </p:nvSpPr>
          <p:spPr bwMode="auto">
            <a:xfrm>
              <a:off x="1409" y="187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65" name="Text Box 69"/>
            <p:cNvSpPr txBox="1">
              <a:spLocks noChangeArrowheads="1"/>
            </p:cNvSpPr>
            <p:nvPr/>
          </p:nvSpPr>
          <p:spPr bwMode="auto">
            <a:xfrm>
              <a:off x="2409" y="187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66" name="Oval 70"/>
            <p:cNvSpPr>
              <a:spLocks noChangeArrowheads="1"/>
            </p:cNvSpPr>
            <p:nvPr/>
          </p:nvSpPr>
          <p:spPr bwMode="auto">
            <a:xfrm>
              <a:off x="1244" y="2523"/>
              <a:ext cx="270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67" name="Oval 71"/>
            <p:cNvSpPr>
              <a:spLocks noChangeArrowheads="1"/>
            </p:cNvSpPr>
            <p:nvPr/>
          </p:nvSpPr>
          <p:spPr bwMode="auto">
            <a:xfrm>
              <a:off x="1879" y="252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endPara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68" name="Text Box 72"/>
            <p:cNvSpPr txBox="1">
              <a:spLocks noChangeArrowheads="1"/>
            </p:cNvSpPr>
            <p:nvPr/>
          </p:nvSpPr>
          <p:spPr bwMode="auto">
            <a:xfrm>
              <a:off x="1320" y="2151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69" name="Text Box 73"/>
            <p:cNvSpPr txBox="1">
              <a:spLocks noChangeArrowheads="1"/>
            </p:cNvSpPr>
            <p:nvPr/>
          </p:nvSpPr>
          <p:spPr bwMode="auto">
            <a:xfrm>
              <a:off x="1865" y="2151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932" name="Line 74"/>
            <p:cNvSpPr/>
            <p:nvPr/>
          </p:nvSpPr>
          <p:spPr>
            <a:xfrm flipH="1">
              <a:off x="1426" y="2205"/>
              <a:ext cx="226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207933" name="Line 75"/>
            <p:cNvSpPr/>
            <p:nvPr/>
          </p:nvSpPr>
          <p:spPr>
            <a:xfrm>
              <a:off x="1834" y="2205"/>
              <a:ext cx="136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720972" name="Oval 76"/>
            <p:cNvSpPr>
              <a:spLocks noChangeArrowheads="1"/>
            </p:cNvSpPr>
            <p:nvPr/>
          </p:nvSpPr>
          <p:spPr bwMode="auto">
            <a:xfrm>
              <a:off x="1605" y="1979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73" name="Text Box 77"/>
            <p:cNvSpPr txBox="1">
              <a:spLocks noChangeArrowheads="1"/>
            </p:cNvSpPr>
            <p:nvPr/>
          </p:nvSpPr>
          <p:spPr bwMode="auto">
            <a:xfrm>
              <a:off x="2068" y="238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74" name="Text Box 78"/>
            <p:cNvSpPr txBox="1">
              <a:spLocks noChangeArrowheads="1"/>
            </p:cNvSpPr>
            <p:nvPr/>
          </p:nvSpPr>
          <p:spPr bwMode="auto">
            <a:xfrm>
              <a:off x="927" y="2387"/>
              <a:ext cx="3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20975" name="Oval 79"/>
          <p:cNvSpPr>
            <a:spLocks noChangeArrowheads="1"/>
          </p:cNvSpPr>
          <p:nvPr/>
        </p:nvSpPr>
        <p:spPr bwMode="auto">
          <a:xfrm>
            <a:off x="4495800" y="4356089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7938" name="Line 80"/>
          <p:cNvSpPr/>
          <p:nvPr/>
        </p:nvSpPr>
        <p:spPr>
          <a:xfrm>
            <a:off x="4711700" y="3924289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20977" name="Text Box 81"/>
          <p:cNvSpPr txBox="1">
            <a:spLocks noChangeArrowheads="1"/>
          </p:cNvSpPr>
          <p:nvPr/>
        </p:nvSpPr>
        <p:spPr bwMode="auto">
          <a:xfrm>
            <a:off x="4397375" y="3836977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78" name="Text Box 82"/>
          <p:cNvSpPr txBox="1">
            <a:spLocks noChangeArrowheads="1"/>
          </p:cNvSpPr>
          <p:nvPr/>
        </p:nvSpPr>
        <p:spPr bwMode="auto">
          <a:xfrm>
            <a:off x="4040188" y="4140189"/>
            <a:ext cx="565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79" name="Oval 83"/>
          <p:cNvSpPr>
            <a:spLocks noChangeArrowheads="1"/>
          </p:cNvSpPr>
          <p:nvPr/>
        </p:nvSpPr>
        <p:spPr bwMode="auto">
          <a:xfrm>
            <a:off x="4927600" y="5148252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18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80" name="Oval 84"/>
          <p:cNvSpPr>
            <a:spLocks noChangeArrowheads="1"/>
          </p:cNvSpPr>
          <p:nvPr/>
        </p:nvSpPr>
        <p:spPr bwMode="auto">
          <a:xfrm>
            <a:off x="5935663" y="5148252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</a:t>
            </a:r>
            <a:endParaRPr kumimoji="0" lang="en-US" altLang="zh-CN" sz="18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81" name="Text Box 85"/>
          <p:cNvSpPr txBox="1">
            <a:spLocks noChangeArrowheads="1"/>
          </p:cNvSpPr>
          <p:nvPr/>
        </p:nvSpPr>
        <p:spPr bwMode="auto">
          <a:xfrm>
            <a:off x="5118100" y="4500552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 dirty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82" name="Line 86"/>
          <p:cNvSpPr/>
          <p:nvPr/>
        </p:nvSpPr>
        <p:spPr>
          <a:xfrm flipH="1">
            <a:off x="5214938" y="4643427"/>
            <a:ext cx="360362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20983" name="Line 87"/>
          <p:cNvSpPr/>
          <p:nvPr/>
        </p:nvSpPr>
        <p:spPr>
          <a:xfrm>
            <a:off x="5865813" y="4643427"/>
            <a:ext cx="285750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grpSp>
        <p:nvGrpSpPr>
          <p:cNvPr id="207946" name="Group 50"/>
          <p:cNvGrpSpPr/>
          <p:nvPr/>
        </p:nvGrpSpPr>
        <p:grpSpPr>
          <a:xfrm>
            <a:off x="5156200" y="3492489"/>
            <a:ext cx="2157413" cy="1239838"/>
            <a:chOff x="3248" y="1480"/>
            <a:chExt cx="1359" cy="781"/>
          </a:xfrm>
        </p:grpSpPr>
        <p:sp>
          <p:nvSpPr>
            <p:cNvPr id="720947" name="Oval 51"/>
            <p:cNvSpPr>
              <a:spLocks noChangeArrowheads="1"/>
            </p:cNvSpPr>
            <p:nvPr/>
          </p:nvSpPr>
          <p:spPr bwMode="auto">
            <a:xfrm>
              <a:off x="3446" y="1989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48" name="Oval 52"/>
            <p:cNvSpPr>
              <a:spLocks noChangeArrowheads="1"/>
            </p:cNvSpPr>
            <p:nvPr/>
          </p:nvSpPr>
          <p:spPr bwMode="auto">
            <a:xfrm>
              <a:off x="4036" y="1989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49" name="Text Box 53"/>
            <p:cNvSpPr txBox="1">
              <a:spLocks noChangeArrowheads="1"/>
            </p:cNvSpPr>
            <p:nvPr/>
          </p:nvSpPr>
          <p:spPr bwMode="auto">
            <a:xfrm>
              <a:off x="3523" y="161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50" name="Text Box 54"/>
            <p:cNvSpPr txBox="1">
              <a:spLocks noChangeArrowheads="1"/>
            </p:cNvSpPr>
            <p:nvPr/>
          </p:nvSpPr>
          <p:spPr bwMode="auto">
            <a:xfrm>
              <a:off x="4021" y="1626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951" name="Line 55"/>
            <p:cNvSpPr/>
            <p:nvPr/>
          </p:nvSpPr>
          <p:spPr>
            <a:xfrm flipH="1">
              <a:off x="3627" y="1717"/>
              <a:ext cx="182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207952" name="Line 56"/>
            <p:cNvSpPr/>
            <p:nvPr/>
          </p:nvSpPr>
          <p:spPr>
            <a:xfrm>
              <a:off x="3990" y="1717"/>
              <a:ext cx="136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720953" name="Oval 57"/>
            <p:cNvSpPr>
              <a:spLocks noChangeArrowheads="1"/>
            </p:cNvSpPr>
            <p:nvPr/>
          </p:nvSpPr>
          <p:spPr bwMode="auto">
            <a:xfrm>
              <a:off x="3762" y="1480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8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18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54" name="Text Box 58"/>
            <p:cNvSpPr txBox="1">
              <a:spLocks noChangeArrowheads="1"/>
            </p:cNvSpPr>
            <p:nvPr/>
          </p:nvSpPr>
          <p:spPr bwMode="auto">
            <a:xfrm>
              <a:off x="3248" y="188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0955" name="Text Box 59"/>
            <p:cNvSpPr txBox="1">
              <a:spLocks noChangeArrowheads="1"/>
            </p:cNvSpPr>
            <p:nvPr/>
          </p:nvSpPr>
          <p:spPr bwMode="auto">
            <a:xfrm>
              <a:off x="4238" y="1853"/>
              <a:ext cx="3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20984" name="Text Box 88"/>
          <p:cNvSpPr txBox="1">
            <a:spLocks noChangeArrowheads="1"/>
          </p:cNvSpPr>
          <p:nvPr/>
        </p:nvSpPr>
        <p:spPr bwMode="auto">
          <a:xfrm>
            <a:off x="5910263" y="4500552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85" name="Text Box 89"/>
          <p:cNvSpPr txBox="1">
            <a:spLocks noChangeArrowheads="1"/>
          </p:cNvSpPr>
          <p:nvPr/>
        </p:nvSpPr>
        <p:spPr bwMode="auto">
          <a:xfrm>
            <a:off x="4508500" y="4932352"/>
            <a:ext cx="565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endParaRPr kumimoji="0" lang="en-US" altLang="zh-CN" sz="2800" b="1" kern="1200" cap="none" spc="0" normalizeH="0" baseline="0" noProof="0" dirty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0986" name="Text Box 90"/>
          <p:cNvSpPr txBox="1">
            <a:spLocks noChangeArrowheads="1"/>
          </p:cNvSpPr>
          <p:nvPr/>
        </p:nvSpPr>
        <p:spPr bwMode="auto">
          <a:xfrm>
            <a:off x="6270625" y="4916477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endParaRPr kumimoji="0" lang="en-US" altLang="zh-CN" sz="2800" b="1" kern="1200" cap="none" spc="0" normalizeH="0" baseline="0" noProof="0" dirty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585" y="1035050"/>
            <a:ext cx="3834130" cy="1871980"/>
          </a:xfrm>
          <a:prstGeom prst="rect">
            <a:avLst/>
          </a:prstGeom>
        </p:spPr>
      </p:pic>
      <p:sp>
        <p:nvSpPr>
          <p:cNvPr id="797700" name="Rectangle 4"/>
          <p:cNvSpPr>
            <a:spLocks noChangeArrowheads="1"/>
          </p:cNvSpPr>
          <p:nvPr/>
        </p:nvSpPr>
        <p:spPr bwMode="auto">
          <a:xfrm>
            <a:off x="1204595" y="109538"/>
            <a:ext cx="83820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vl="0" algn="ctr"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应用A*算法求解最短路径问题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本框 61"/>
              <p:cNvSpPr txBox="1"/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2" name="文本框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blipFill rotWithShape="1">
                <a:blip r:embed="rId6"/>
                <a:stretch>
                  <a:fillRect l="-6" t="-46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2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2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2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2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2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2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32" grpId="0" animBg="1"/>
      <p:bldP spid="207905" grpId="0" animBg="1"/>
      <p:bldP spid="207906" grpId="0" animBg="1"/>
      <p:bldP spid="720979" grpId="0" bldLvl="0" animBg="1"/>
      <p:bldP spid="720980" grpId="0" bldLvl="0" animBg="1"/>
      <p:bldP spid="720981" grpId="0" bldLvl="0" animBg="1"/>
      <p:bldP spid="720984" grpId="0" bldLvl="0" animBg="1"/>
      <p:bldP spid="720985" grpId="0"/>
      <p:bldP spid="72098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50" name="Rectangle 34"/>
          <p:cNvSpPr/>
          <p:nvPr/>
        </p:nvSpPr>
        <p:spPr>
          <a:xfrm>
            <a:off x="103188" y="1506538"/>
            <a:ext cx="1976437" cy="9810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2979" name="Text Box 35"/>
              <p:cNvSpPr txBox="1">
                <a:spLocks noChangeArrowheads="1"/>
              </p:cNvSpPr>
              <p:nvPr/>
            </p:nvSpPr>
            <p:spPr bwMode="auto">
              <a:xfrm>
                <a:off x="554038" y="764704"/>
                <a:ext cx="320833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457200" marR="0" indent="-457200" algn="l" defTabSz="914400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defRPr/>
                </a:pPr>
                <a:r>
                  <a:rPr kumimoji="0" lang="en-US" altLang="zh-CN" sz="2800" b="1" kern="1200" cap="none" spc="0" normalizeH="0" baseline="0" noProof="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Step 7. </a:t>
                </a:r>
                <a:r>
                  <a:rPr kumimoji="0" lang="en-US" altLang="zh-CN" sz="2800" b="1" kern="1200" cap="none" spc="0" normalizeH="0" baseline="0" noProof="0" dirty="0" err="1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扩展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endParaRPr kumimoji="0" lang="en-US" altLang="zh-CN" sz="2800" b="1" kern="1200" cap="none" spc="0" normalizeH="0" noProof="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22979" name="Text 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038" y="764704"/>
                <a:ext cx="3208338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10" t="-31" b="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2980" name="Text Box 36"/>
              <p:cNvSpPr txBox="1">
                <a:spLocks noChangeArrowheads="1"/>
              </p:cNvSpPr>
              <p:nvPr/>
            </p:nvSpPr>
            <p:spPr bwMode="auto">
              <a:xfrm>
                <a:off x="2508250" y="6019185"/>
                <a:ext cx="5356860" cy="830997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algn="ctr" defTabSz="914400"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r>
                  <a:rPr kumimoji="0" lang="zh-CN" altLang="en-US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是目标结点，所以我们得到解</a:t>
                </a:r>
                <a:r>
                  <a:rPr kumimoji="0" lang="en-US" altLang="zh-CN" sz="2400" b="1" kern="1200" cap="none" spc="0" normalizeH="0" baseline="0" noProof="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zh-CN" sz="2400" b="1" kern="1200" cap="none" spc="0" normalizeH="0" baseline="0" noProof="0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400" b="1" i="1" kern="1200" cap="none" spc="0" normalizeH="0" baseline="0" noProof="0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𝑽</m:t>
                    </m:r>
                    <m:r>
                      <a:rPr kumimoji="0" lang="en-US" altLang="zh-CN" sz="2400" b="1" i="1" kern="1200" cap="none" spc="0" normalizeH="0" baseline="-2500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𝟒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</m:t>
                    </m:r>
                    <m:r>
                      <a:rPr kumimoji="0" lang="en-US" altLang="zh-CN" sz="2400" b="1" i="1" kern="1200" cap="none" spc="0" normalizeH="0" baseline="0" noProof="0" dirty="0">
                        <a:solidFill>
                          <a:srgbClr val="FF0000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</m:oMath>
                </a14:m>
                <a:endParaRPr kumimoji="0" lang="en-US" altLang="zh-CN" sz="2400" b="1" kern="1200" cap="none" spc="0" normalizeH="0" baseline="0" noProof="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22980" name="Text 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0" y="6019185"/>
                <a:ext cx="5356860" cy="830997"/>
              </a:xfrm>
              <a:prstGeom prst="rect">
                <a:avLst/>
              </a:prstGeom>
              <a:blipFill rotWithShape="1">
                <a:blip r:embed="rId2"/>
                <a:stretch>
                  <a:fillRect t="-2" b="-86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2983" name="Oval 39"/>
          <p:cNvSpPr>
            <a:spLocks noChangeArrowheads="1"/>
          </p:cNvSpPr>
          <p:nvPr/>
        </p:nvSpPr>
        <p:spPr bwMode="auto">
          <a:xfrm>
            <a:off x="4494213" y="2976563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cs typeface="+mn-cs"/>
              </a:rPr>
              <a:t>S</a:t>
            </a:r>
            <a:endParaRPr kumimoji="0" lang="en-US" altLang="zh-CN" sz="16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  <a:cs typeface="+mn-cs"/>
            </a:endParaRPr>
          </a:p>
        </p:txBody>
      </p:sp>
      <p:sp>
        <p:nvSpPr>
          <p:cNvPr id="722984" name="Oval 40"/>
          <p:cNvSpPr>
            <a:spLocks noChangeArrowheads="1"/>
          </p:cNvSpPr>
          <p:nvPr/>
        </p:nvSpPr>
        <p:spPr bwMode="auto">
          <a:xfrm>
            <a:off x="4494213" y="3768725"/>
            <a:ext cx="430213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16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955" name="Line 41"/>
          <p:cNvSpPr/>
          <p:nvPr/>
        </p:nvSpPr>
        <p:spPr>
          <a:xfrm flipH="1">
            <a:off x="3198813" y="3265488"/>
            <a:ext cx="1295400" cy="59055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9956" name="Line 42"/>
          <p:cNvSpPr/>
          <p:nvPr/>
        </p:nvSpPr>
        <p:spPr>
          <a:xfrm>
            <a:off x="4706938" y="3408363"/>
            <a:ext cx="0" cy="3603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9957" name="Line 43"/>
          <p:cNvSpPr/>
          <p:nvPr/>
        </p:nvSpPr>
        <p:spPr>
          <a:xfrm>
            <a:off x="4924425" y="3265488"/>
            <a:ext cx="1227138" cy="51911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22988" name="Text Box 44"/>
          <p:cNvSpPr txBox="1">
            <a:spLocks noChangeArrowheads="1"/>
          </p:cNvSpPr>
          <p:nvPr/>
        </p:nvSpPr>
        <p:spPr bwMode="auto">
          <a:xfrm>
            <a:off x="3608388" y="3121025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2989" name="Text Box 45"/>
          <p:cNvSpPr txBox="1">
            <a:spLocks noChangeArrowheads="1"/>
          </p:cNvSpPr>
          <p:nvPr/>
        </p:nvSpPr>
        <p:spPr bwMode="auto">
          <a:xfrm>
            <a:off x="4322763" y="3281363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2990" name="Text Box 46"/>
          <p:cNvSpPr txBox="1">
            <a:spLocks noChangeArrowheads="1"/>
          </p:cNvSpPr>
          <p:nvPr/>
        </p:nvSpPr>
        <p:spPr bwMode="auto">
          <a:xfrm>
            <a:off x="5405438" y="3121025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2991" name="Text Box 47"/>
          <p:cNvSpPr txBox="1">
            <a:spLocks noChangeArrowheads="1"/>
          </p:cNvSpPr>
          <p:nvPr/>
        </p:nvSpPr>
        <p:spPr bwMode="auto">
          <a:xfrm>
            <a:off x="4181475" y="3568700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2992" name="Text Box 48"/>
          <p:cNvSpPr txBox="1">
            <a:spLocks noChangeArrowheads="1"/>
          </p:cNvSpPr>
          <p:nvPr/>
        </p:nvSpPr>
        <p:spPr bwMode="auto">
          <a:xfrm>
            <a:off x="6343650" y="3568700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9964" name="Group 50"/>
          <p:cNvGrpSpPr/>
          <p:nvPr/>
        </p:nvGrpSpPr>
        <p:grpSpPr>
          <a:xfrm>
            <a:off x="1146175" y="3568700"/>
            <a:ext cx="2738438" cy="2303463"/>
            <a:chOff x="927" y="1344"/>
            <a:chExt cx="1725" cy="1451"/>
          </a:xfrm>
        </p:grpSpPr>
        <p:sp>
          <p:nvSpPr>
            <p:cNvPr id="722995" name="Text Box 51"/>
            <p:cNvSpPr txBox="1">
              <a:spLocks noChangeArrowheads="1"/>
            </p:cNvSpPr>
            <p:nvPr/>
          </p:nvSpPr>
          <p:spPr bwMode="auto">
            <a:xfrm>
              <a:off x="1816" y="1344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2996" name="Oval 52"/>
            <p:cNvSpPr>
              <a:spLocks noChangeArrowheads="1"/>
            </p:cNvSpPr>
            <p:nvPr/>
          </p:nvSpPr>
          <p:spPr bwMode="auto">
            <a:xfrm>
              <a:off x="2239" y="1979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6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967" name="Line 53"/>
            <p:cNvSpPr/>
            <p:nvPr/>
          </p:nvSpPr>
          <p:spPr>
            <a:xfrm flipH="1">
              <a:off x="1785" y="1707"/>
              <a:ext cx="272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209968" name="Line 54"/>
            <p:cNvSpPr/>
            <p:nvPr/>
          </p:nvSpPr>
          <p:spPr>
            <a:xfrm>
              <a:off x="2239" y="1707"/>
              <a:ext cx="136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722999" name="Oval 55"/>
            <p:cNvSpPr>
              <a:spLocks noChangeArrowheads="1"/>
            </p:cNvSpPr>
            <p:nvPr/>
          </p:nvSpPr>
          <p:spPr bwMode="auto">
            <a:xfrm>
              <a:off x="2014" y="1470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6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00" name="Text Box 56"/>
            <p:cNvSpPr txBox="1">
              <a:spLocks noChangeArrowheads="1"/>
            </p:cNvSpPr>
            <p:nvPr/>
          </p:nvSpPr>
          <p:spPr bwMode="auto">
            <a:xfrm>
              <a:off x="1724" y="160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01" name="Text Box 57"/>
            <p:cNvSpPr txBox="1">
              <a:spLocks noChangeArrowheads="1"/>
            </p:cNvSpPr>
            <p:nvPr/>
          </p:nvSpPr>
          <p:spPr bwMode="auto">
            <a:xfrm>
              <a:off x="2269" y="160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02" name="Text Box 58"/>
            <p:cNvSpPr txBox="1">
              <a:spLocks noChangeArrowheads="1"/>
            </p:cNvSpPr>
            <p:nvPr/>
          </p:nvSpPr>
          <p:spPr bwMode="auto">
            <a:xfrm>
              <a:off x="1409" y="187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03" name="Text Box 59"/>
            <p:cNvSpPr txBox="1">
              <a:spLocks noChangeArrowheads="1"/>
            </p:cNvSpPr>
            <p:nvPr/>
          </p:nvSpPr>
          <p:spPr bwMode="auto">
            <a:xfrm>
              <a:off x="2409" y="1879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04" name="Oval 60"/>
            <p:cNvSpPr>
              <a:spLocks noChangeArrowheads="1"/>
            </p:cNvSpPr>
            <p:nvPr/>
          </p:nvSpPr>
          <p:spPr bwMode="auto">
            <a:xfrm>
              <a:off x="1244" y="2523"/>
              <a:ext cx="270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6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05" name="Oval 61"/>
            <p:cNvSpPr>
              <a:spLocks noChangeArrowheads="1"/>
            </p:cNvSpPr>
            <p:nvPr/>
          </p:nvSpPr>
          <p:spPr bwMode="auto">
            <a:xfrm>
              <a:off x="1879" y="252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  <a:endPara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06" name="Text Box 62"/>
            <p:cNvSpPr txBox="1">
              <a:spLocks noChangeArrowheads="1"/>
            </p:cNvSpPr>
            <p:nvPr/>
          </p:nvSpPr>
          <p:spPr bwMode="auto">
            <a:xfrm>
              <a:off x="1320" y="2151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07" name="Text Box 63"/>
            <p:cNvSpPr txBox="1">
              <a:spLocks noChangeArrowheads="1"/>
            </p:cNvSpPr>
            <p:nvPr/>
          </p:nvSpPr>
          <p:spPr bwMode="auto">
            <a:xfrm>
              <a:off x="1865" y="2151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978" name="Line 64"/>
            <p:cNvSpPr/>
            <p:nvPr/>
          </p:nvSpPr>
          <p:spPr>
            <a:xfrm flipH="1">
              <a:off x="1426" y="2205"/>
              <a:ext cx="226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209979" name="Line 65"/>
            <p:cNvSpPr/>
            <p:nvPr/>
          </p:nvSpPr>
          <p:spPr>
            <a:xfrm>
              <a:off x="1834" y="2205"/>
              <a:ext cx="136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723010" name="Oval 66"/>
            <p:cNvSpPr>
              <a:spLocks noChangeArrowheads="1"/>
            </p:cNvSpPr>
            <p:nvPr/>
          </p:nvSpPr>
          <p:spPr bwMode="auto">
            <a:xfrm>
              <a:off x="1605" y="1979"/>
              <a:ext cx="271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6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11" name="Text Box 67"/>
            <p:cNvSpPr txBox="1">
              <a:spLocks noChangeArrowheads="1"/>
            </p:cNvSpPr>
            <p:nvPr/>
          </p:nvSpPr>
          <p:spPr bwMode="auto">
            <a:xfrm>
              <a:off x="2068" y="238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7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12" name="Text Box 68"/>
            <p:cNvSpPr txBox="1">
              <a:spLocks noChangeArrowheads="1"/>
            </p:cNvSpPr>
            <p:nvPr/>
          </p:nvSpPr>
          <p:spPr bwMode="auto">
            <a:xfrm>
              <a:off x="927" y="2387"/>
              <a:ext cx="3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23013" name="Oval 69"/>
          <p:cNvSpPr>
            <a:spLocks noChangeArrowheads="1"/>
          </p:cNvSpPr>
          <p:nvPr/>
        </p:nvSpPr>
        <p:spPr bwMode="auto">
          <a:xfrm>
            <a:off x="4495800" y="4648200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16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984" name="Line 70"/>
          <p:cNvSpPr/>
          <p:nvPr/>
        </p:nvSpPr>
        <p:spPr>
          <a:xfrm>
            <a:off x="4711700" y="4216400"/>
            <a:ext cx="0" cy="4318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723015" name="Text Box 71"/>
          <p:cNvSpPr txBox="1">
            <a:spLocks noChangeArrowheads="1"/>
          </p:cNvSpPr>
          <p:nvPr/>
        </p:nvSpPr>
        <p:spPr bwMode="auto">
          <a:xfrm>
            <a:off x="4397375" y="4129088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3016" name="Text Box 72"/>
          <p:cNvSpPr txBox="1">
            <a:spLocks noChangeArrowheads="1"/>
          </p:cNvSpPr>
          <p:nvPr/>
        </p:nvSpPr>
        <p:spPr bwMode="auto">
          <a:xfrm>
            <a:off x="4040188" y="4432300"/>
            <a:ext cx="565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3017" name="Oval 73"/>
          <p:cNvSpPr>
            <a:spLocks noChangeArrowheads="1"/>
          </p:cNvSpPr>
          <p:nvPr/>
        </p:nvSpPr>
        <p:spPr bwMode="auto">
          <a:xfrm>
            <a:off x="4927600" y="5440363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V</a:t>
            </a:r>
            <a:r>
              <a: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1600" b="1" i="1" u="none" strike="noStrike" kern="1200" cap="none" spc="0" normalizeH="0" baseline="-2500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3018" name="Oval 74"/>
          <p:cNvSpPr>
            <a:spLocks noChangeArrowheads="1"/>
          </p:cNvSpPr>
          <p:nvPr/>
        </p:nvSpPr>
        <p:spPr bwMode="auto">
          <a:xfrm>
            <a:off x="5935663" y="5440363"/>
            <a:ext cx="431800" cy="4318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</a:t>
            </a:r>
            <a:endParaRPr kumimoji="0" lang="en-US" altLang="zh-CN" sz="1600" b="1" i="1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3019" name="Text Box 75"/>
          <p:cNvSpPr txBox="1">
            <a:spLocks noChangeArrowheads="1"/>
          </p:cNvSpPr>
          <p:nvPr/>
        </p:nvSpPr>
        <p:spPr bwMode="auto">
          <a:xfrm>
            <a:off x="5118100" y="4792663"/>
            <a:ext cx="38576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9990" name="Line 76"/>
          <p:cNvSpPr/>
          <p:nvPr/>
        </p:nvSpPr>
        <p:spPr>
          <a:xfrm flipH="1">
            <a:off x="5214938" y="4935538"/>
            <a:ext cx="360362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sp>
        <p:nvSpPr>
          <p:cNvPr id="209991" name="Line 77"/>
          <p:cNvSpPr/>
          <p:nvPr/>
        </p:nvSpPr>
        <p:spPr>
          <a:xfrm>
            <a:off x="5865813" y="4935538"/>
            <a:ext cx="285750" cy="5048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triangle" w="med" len="med"/>
          </a:ln>
        </p:spPr>
      </p:sp>
      <p:grpSp>
        <p:nvGrpSpPr>
          <p:cNvPr id="209992" name="Group 78"/>
          <p:cNvGrpSpPr/>
          <p:nvPr/>
        </p:nvGrpSpPr>
        <p:grpSpPr>
          <a:xfrm>
            <a:off x="5118100" y="3784600"/>
            <a:ext cx="2195513" cy="1262063"/>
            <a:chOff x="3224" y="1480"/>
            <a:chExt cx="1383" cy="795"/>
          </a:xfrm>
        </p:grpSpPr>
        <p:sp>
          <p:nvSpPr>
            <p:cNvPr id="723023" name="Oval 79"/>
            <p:cNvSpPr>
              <a:spLocks noChangeArrowheads="1"/>
            </p:cNvSpPr>
            <p:nvPr/>
          </p:nvSpPr>
          <p:spPr bwMode="auto">
            <a:xfrm>
              <a:off x="3411" y="2003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6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24" name="Oval 80"/>
            <p:cNvSpPr>
              <a:spLocks noChangeArrowheads="1"/>
            </p:cNvSpPr>
            <p:nvPr/>
          </p:nvSpPr>
          <p:spPr bwMode="auto">
            <a:xfrm>
              <a:off x="4036" y="1989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6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25" name="Text Box 81"/>
            <p:cNvSpPr txBox="1">
              <a:spLocks noChangeArrowheads="1"/>
            </p:cNvSpPr>
            <p:nvPr/>
          </p:nvSpPr>
          <p:spPr bwMode="auto">
            <a:xfrm>
              <a:off x="3523" y="161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26" name="Text Box 82"/>
            <p:cNvSpPr txBox="1">
              <a:spLocks noChangeArrowheads="1"/>
            </p:cNvSpPr>
            <p:nvPr/>
          </p:nvSpPr>
          <p:spPr bwMode="auto">
            <a:xfrm>
              <a:off x="4021" y="1626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997" name="Line 83"/>
            <p:cNvSpPr/>
            <p:nvPr/>
          </p:nvSpPr>
          <p:spPr>
            <a:xfrm flipH="1">
              <a:off x="3627" y="1717"/>
              <a:ext cx="182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209998" name="Line 84"/>
            <p:cNvSpPr/>
            <p:nvPr/>
          </p:nvSpPr>
          <p:spPr>
            <a:xfrm>
              <a:off x="3990" y="1717"/>
              <a:ext cx="136" cy="272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triangle" w="med" len="med"/>
            </a:ln>
          </p:spPr>
        </p:sp>
        <p:sp>
          <p:nvSpPr>
            <p:cNvPr id="723029" name="Oval 85"/>
            <p:cNvSpPr>
              <a:spLocks noChangeArrowheads="1"/>
            </p:cNvSpPr>
            <p:nvPr/>
          </p:nvSpPr>
          <p:spPr bwMode="auto">
            <a:xfrm>
              <a:off x="3762" y="1480"/>
              <a:ext cx="272" cy="272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V</a:t>
              </a:r>
              <a:r>
                <a:rPr kumimoji="0" lang="en-US" altLang="zh-CN" sz="1600" b="1" i="1" u="none" strike="noStrike" kern="120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1600" b="1" i="1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30" name="Text Box 86"/>
            <p:cNvSpPr txBox="1">
              <a:spLocks noChangeArrowheads="1"/>
            </p:cNvSpPr>
            <p:nvPr/>
          </p:nvSpPr>
          <p:spPr bwMode="auto">
            <a:xfrm>
              <a:off x="3224" y="1875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6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23031" name="Text Box 87"/>
            <p:cNvSpPr txBox="1">
              <a:spLocks noChangeArrowheads="1"/>
            </p:cNvSpPr>
            <p:nvPr/>
          </p:nvSpPr>
          <p:spPr bwMode="auto">
            <a:xfrm>
              <a:off x="4238" y="1853"/>
              <a:ext cx="36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defTabSz="914400">
                <a:buClrTx/>
                <a:buSzTx/>
                <a:buFontTx/>
                <a:buNone/>
                <a:defRPr/>
              </a:pPr>
              <a:r>
                <a:rPr kumimoji="0" lang="en-US" altLang="zh-CN" sz="2800" b="1" kern="1200" cap="none" spc="0" normalizeH="0" baseline="0" noProof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10</a:t>
              </a:r>
              <a:endPara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23032" name="Text Box 88"/>
          <p:cNvSpPr txBox="1">
            <a:spLocks noChangeArrowheads="1"/>
          </p:cNvSpPr>
          <p:nvPr/>
        </p:nvSpPr>
        <p:spPr bwMode="auto">
          <a:xfrm>
            <a:off x="5910263" y="4792663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kern="1200" cap="none" spc="0" normalizeH="0" baseline="0" noProof="0"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3033" name="Text Box 89"/>
          <p:cNvSpPr txBox="1">
            <a:spLocks noChangeArrowheads="1"/>
          </p:cNvSpPr>
          <p:nvPr/>
        </p:nvSpPr>
        <p:spPr bwMode="auto">
          <a:xfrm>
            <a:off x="4508500" y="5224463"/>
            <a:ext cx="565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11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3034" name="Text Box 90"/>
          <p:cNvSpPr txBox="1">
            <a:spLocks noChangeArrowheads="1"/>
          </p:cNvSpPr>
          <p:nvPr/>
        </p:nvSpPr>
        <p:spPr bwMode="auto">
          <a:xfrm>
            <a:off x="6270625" y="5208588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endParaRPr kumimoji="0" lang="en-US" altLang="zh-CN" sz="2800" b="1" kern="1200" cap="none" spc="0" normalizeH="0" baseline="0" noProof="0">
              <a:solidFill>
                <a:srgbClr val="0000FF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585" y="1322070"/>
            <a:ext cx="3834130" cy="1871980"/>
          </a:xfrm>
          <a:prstGeom prst="rect">
            <a:avLst/>
          </a:prstGeom>
        </p:spPr>
      </p:pic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1204595" y="109538"/>
            <a:ext cx="8382000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vl="0" algn="ctr">
              <a:defRPr/>
            </a:pPr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应用A*算法求解最短路径问题</a:t>
            </a:r>
            <a:endParaRPr lang="zh-CN" altLang="en-US" sz="4000" b="1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spcBef>
                    <a:spcPct val="200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53" y="1252212"/>
                <a:ext cx="5214491" cy="1366528"/>
              </a:xfrm>
              <a:prstGeom prst="rect">
                <a:avLst/>
              </a:prstGeom>
              <a:blipFill rotWithShape="1">
                <a:blip r:embed="rId4"/>
                <a:stretch>
                  <a:fillRect l="-6" t="-46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2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2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980" grpId="0" bldLvl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4"/>
          <p:cNvSpPr/>
          <p:nvPr/>
        </p:nvSpPr>
        <p:spPr>
          <a:xfrm>
            <a:off x="71438" y="73025"/>
            <a:ext cx="2119312" cy="908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0469" name="Rectangle 5"/>
              <p:cNvSpPr>
                <a:spLocks noChangeArrowheads="1"/>
              </p:cNvSpPr>
              <p:nvPr/>
            </p:nvSpPr>
            <p:spPr bwMode="auto">
              <a:xfrm>
                <a:off x="205076" y="2745623"/>
                <a:ext cx="9937104" cy="3995745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marR="0" lvl="0" indent="-342900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</a:t>
                </a:r>
                <a:r>
                  <a:rPr kumimoji="0" lang="en-US" altLang="zh-CN" sz="2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 </a:t>
                </a:r>
                <a:r>
                  <a:rPr kumimoji="0" lang="zh-CN" altLang="en-US" sz="2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r>
                      <a:rPr kumimoji="0" lang="en-US" altLang="zh-CN" sz="2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0" lang="zh-CN" altLang="en-US" sz="2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是任意扩展到的结点，</a:t>
                </a:r>
                <a14:m>
                  <m:oMath xmlns:m="http://schemas.openxmlformats.org/officeDocument/2006/math">
                    <m:r>
                      <a:rPr kumimoji="0" lang="en-US" altLang="zh-CN" sz="2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kumimoji="0" lang="zh-CN" altLang="en-US" sz="2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是选中目标结点（可为阶段目标结点，可为最终目标结点）。</a:t>
                </a:r>
                <a:endParaRPr kumimoji="0" lang="en-US" altLang="zh-CN" sz="22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en-US" altLang="zh-CN" sz="2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</a:t>
                </a:r>
                <a:r>
                  <a:rPr kumimoji="0" lang="en-US" altLang="zh-CN" sz="2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𝒈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1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（满足该等式，</a:t>
                </a:r>
                <a14:m>
                  <m:oMath xmlns:m="http://schemas.openxmlformats.org/officeDocument/2006/math">
                    <m:r>
                      <a:rPr lang="en-US" altLang="zh-CN" sz="2100" b="1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21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为最终目标结点）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是优化解代价。</a:t>
                </a:r>
                <a:endParaRPr kumimoji="0" lang="en-US" altLang="zh-CN" sz="2100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lvl="0" algn="just" defTabSz="914400" rtl="0" eaLnBrk="1" fontAlgn="base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1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A*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算法使用</a:t>
                </a:r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Best-first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策略，</a:t>
                </a:r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)≤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zh-CN" altLang="en-US" sz="21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。</m:t>
                    </m:r>
                  </m:oMath>
                </a14:m>
                <a:endParaRPr kumimoji="0" lang="en-US" altLang="zh-CN" sz="21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0" algn="just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（</a:t>
                </a:r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）</a:t>
                </a:r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A*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算法使用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𝒉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)≤</m:t>
                    </m:r>
                    <m:sSup>
                      <m:sSupPr>
                        <m:ctrlPr>
                          <a:rPr lang="en-US" altLang="zh-CN" sz="2100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1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100" b="1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1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估计规则</a:t>
                </a:r>
                <a:r>
                  <a:rPr lang="zh-CN" altLang="en-US" sz="21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)≤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)≤</m:t>
                    </m:r>
                    <m:sSup>
                      <m:sSupPr>
                        <m:ctrlPr>
                          <a:rPr lang="en-US" altLang="zh-CN" sz="21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1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1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1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kumimoji="0" lang="en-US" altLang="zh-CN" sz="21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0" algn="just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（</a:t>
                </a:r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3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）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altLang="zh-CN" sz="2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100" b="1" i="1" dirty="0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 dirty="0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𝒇</m:t>
                            </m:r>
                          </m:e>
                          <m:sup>
                            <m:r>
                              <a:rPr lang="en-US" altLang="zh-CN" sz="2100" i="1" dirty="0">
                                <a:solidFill>
                                  <a:srgbClr val="FF0000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中必有一个为优化解的代价，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令其为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b="1" i="1" dirty="0" smtClean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1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100" b="1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100" b="1" i="1" dirty="0" smtClean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2100" b="1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。我们有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𝒇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)≤</m:t>
                    </m:r>
                    <m:sSup>
                      <m:sSupPr>
                        <m:ctrlP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1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100" b="1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100" b="1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2100" b="1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kumimoji="0" lang="en-US" altLang="zh-CN" sz="21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0" algn="just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（</a:t>
                </a:r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4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）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</m:oMath>
                </a14:m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是最终目标结点，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𝟎</m:t>
                    </m:r>
                  </m:oMath>
                </a14:m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，所以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)+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𝒉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)≤</m:t>
                    </m:r>
                    <m:sSup>
                      <m:sSupPr>
                        <m:ctrlP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1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100" b="1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100" b="1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2100" b="1" i="1" dirty="0">
                        <a:solidFill>
                          <a:srgbClr val="FF0000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kumimoji="0" lang="en-US" altLang="zh-CN" sz="21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0" algn="just">
                  <a:lnSpc>
                    <a:spcPct val="150000"/>
                  </a:lnSpc>
                  <a:spcBef>
                    <a:spcPts val="0"/>
                  </a:spcBef>
                  <a:defRPr/>
                </a:pP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（</a:t>
                </a:r>
                <a:r>
                  <a:rPr kumimoji="0" lang="en-US" altLang="zh-CN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5</a:t>
                </a:r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）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是一个可能解，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𝒈</m:t>
                    </m:r>
                    <m:d>
                      <m:dPr>
                        <m:ctrlPr>
                          <a:rPr kumimoji="0" lang="en-US" altLang="zh-CN" sz="2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zh-CN" sz="21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𝒕</m:t>
                        </m:r>
                      </m:e>
                    </m:d>
                    <m:r>
                      <a:rPr kumimoji="0" lang="en-US" altLang="zh-CN" sz="21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≥</m:t>
                    </m:r>
                    <m:sSup>
                      <m:sSupPr>
                        <m:ctrlP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100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100" b="1" i="1" dirty="0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zh-CN" altLang="en-US" sz="2100" b="1" dirty="0">
                    <a:solidFill>
                      <a:srgbClr val="0000FF"/>
                    </a:solidFill>
                    <a:latin typeface="Cambria Math" panose="02040503050406030204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𝒇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𝒈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𝒕</m:t>
                    </m:r>
                    <m:r>
                      <a:rPr kumimoji="0" lang="en-US" altLang="zh-CN" sz="21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sSup>
                      <m:sSupPr>
                        <m:ctrlPr>
                          <a:rPr lang="en-US" altLang="zh-CN" sz="2100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1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1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2100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1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kumimoji="0" lang="en-US" altLang="zh-CN" sz="2100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83046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076" y="2745623"/>
                <a:ext cx="9937104" cy="3995745"/>
              </a:xfrm>
              <a:prstGeom prst="rect">
                <a:avLst/>
              </a:prstGeom>
              <a:blipFill rotWithShape="1">
                <a:blip r:embed="rId1"/>
                <a:stretch>
                  <a:fillRect l="-134" t="-331" r="-122" b="-31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18964" y="218167"/>
            <a:ext cx="520826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rtl="0" eaLnBrk="1" fontAlgn="base" latinLnBrk="0" hangingPunct="1">
              <a:lnSpc>
                <a:spcPct val="9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A*算法本质的正确性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05076" y="1656854"/>
            <a:ext cx="9937104" cy="9800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R="0" lvl="0" indent="-34290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定理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kumimoji="0" lang="en-US" altLang="zh-CN" sz="28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Best-first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策略搜索树，如果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选择的结点是目标结点，则该结点表示的解是优化解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431531" y="73025"/>
                <a:ext cx="4855469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3942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39420" lvl="1" indent="-342900" algn="just">
                  <a:spcBef>
                    <a:spcPts val="4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39420" lvl="1" indent="-342900" algn="just">
                  <a:spcBef>
                    <a:spcPts val="4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531" y="73025"/>
                <a:ext cx="4855469" cy="1366528"/>
              </a:xfrm>
              <a:prstGeom prst="rect">
                <a:avLst/>
              </a:prstGeom>
              <a:blipFill rotWithShape="1">
                <a:blip r:embed="rId2"/>
                <a:stretch>
                  <a:fillRect l="-8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4"/>
          <p:cNvSpPr/>
          <p:nvPr/>
        </p:nvSpPr>
        <p:spPr>
          <a:xfrm>
            <a:off x="71438" y="73025"/>
            <a:ext cx="2119312" cy="908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sz="2400" dirty="0">
              <a:effectLst/>
              <a:latin typeface="Arial" panose="020B0604020202020204" pitchFamily="34" charset="0"/>
            </a:endParaRPr>
          </a:p>
        </p:txBody>
      </p:sp>
      <p:sp>
        <p:nvSpPr>
          <p:cNvPr id="830469" name="Rectangle 5"/>
          <p:cNvSpPr>
            <a:spLocks noChangeArrowheads="1"/>
          </p:cNvSpPr>
          <p:nvPr/>
        </p:nvSpPr>
        <p:spPr bwMode="auto">
          <a:xfrm>
            <a:off x="174948" y="1439553"/>
            <a:ext cx="9937104" cy="9800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2">
                <a:lumMod val="60000"/>
                <a:lumOff val="40000"/>
              </a:schemeClr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R="0" lvl="0" indent="-342900" algn="just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定理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kumimoji="0" lang="en-US" altLang="zh-CN" sz="28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使用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Best-first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策略搜索树，如果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A*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选择的结点是目标结点，则该结点表示的解是优化解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77248" y="2445380"/>
                <a:ext cx="9937104" cy="442858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algn="just"/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证明（反证法）：</a:t>
                </a:r>
                <a:endParaRPr lang="zh-CN" altLang="en-US" sz="20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假设A*算法首先找的路径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2100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zh-CN" altLang="en-US" sz="2100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Cambria Math" panose="02040503050406030204" charset="0"/>
                            <a:cs typeface="Times New Roman" panose="02020603050405020304" pitchFamily="18" charset="0"/>
                          </a:rPr>
                          <m:t>⋯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100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来到目标结点，而路径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并非真正的最小代价路径。</a:t>
                </a:r>
                <a:endParaRPr lang="zh-CN" altLang="en-US" sz="21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若真正的最小代价路径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100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zh-CN" altLang="en-US" sz="2100" i="1" baseline="-25000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baseline="-25000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⋯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zh-CN" sz="2100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，那么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中必有结点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baseline="-2500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不在路径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中，假设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baseline="-2500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是离起点最远的一个结点（路径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与路径</a:t>
                </a:r>
                <a14:m>
                  <m:oMath xmlns:m="http://schemas.openxmlformats.org/officeDocument/2006/math">
                    <m:r>
                      <a:rPr lang="zh-CN" altLang="en-US" sz="21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zh-CN" altLang="en-US" sz="21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baseline="-2500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前面的结点都相同），那么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100" i="1" baseline="-25000" dirty="0" err="1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Cambria Math" panose="02040503050406030204" charset="0"/>
                        <a:cs typeface="Times New Roman" panose="020206030504050203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100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zh-CN" altLang="en-US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100" i="1" baseline="-25000" dirty="0" err="1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sz="2100" b="0" i="1" dirty="0" smtClean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00" i="1" dirty="0">
                                <a:solidFill>
                                  <a:srgbClr val="0000FF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 dirty="0">
                                <a:solidFill>
                                  <a:srgbClr val="0000FF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100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zh-CN" altLang="en-US" sz="21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100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100" b="0" i="1" dirty="0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dirty="0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100" b="0" i="1" dirty="0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baseline="-25000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1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按照Best-First算法，如果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baseline="-25000" dirty="0" err="1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100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，那么应该选择扩展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baseline="-25000" dirty="0" err="1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结点而非</a:t>
                </a:r>
                <a14:m>
                  <m:oMath xmlns:m="http://schemas.openxmlformats.org/officeDocument/2006/math">
                    <m:r>
                      <a:rPr lang="zh-CN" altLang="en-US" sz="210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zh-CN" altLang="en-US" sz="2100" i="1" baseline="-25000" dirty="0">
                        <a:solidFill>
                          <a:srgbClr val="0000FF"/>
                        </a:solidFill>
                        <a:effectLst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sz="21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结点，与Best-First策略相矛盾。故A*算法选择的结点是目标结点，则该结点表示的解是优化解</a:t>
                </a:r>
                <a:r>
                  <a:rPr lang="zh-CN" altLang="en-US" sz="20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48" y="2445380"/>
                <a:ext cx="9937104" cy="4428585"/>
              </a:xfrm>
              <a:prstGeom prst="rect">
                <a:avLst/>
              </a:prstGeom>
              <a:blipFill rotWithShape="1">
                <a:blip r:embed="rId1"/>
                <a:stretch>
                  <a:fillRect l="-129" t="-301" r="-127" b="-28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318964" y="218167"/>
            <a:ext cx="520826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rtl="0" eaLnBrk="1" fontAlgn="base" latinLnBrk="0" hangingPunct="1">
              <a:lnSpc>
                <a:spcPct val="9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4000" b="1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A*算法本质的正确性</a:t>
            </a:r>
            <a:endParaRPr lang="zh-CN" altLang="en-US" sz="4000" b="1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431531" y="7711"/>
                <a:ext cx="4855469" cy="13665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 anchor="t">
                <a:spAutoFit/>
              </a:bodyPr>
              <a:lstStyle/>
              <a:p>
                <a:pPr marR="0" lvl="0" algn="just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对于任意结点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39420" marR="0" lvl="1" indent="-342900" algn="just" defTabSz="914400" rtl="0" eaLnBrk="1" fontAlgn="base" latinLnBrk="0" hangingPunct="1">
                  <a:lnSpc>
                    <a:spcPct val="100000"/>
                  </a:lnSpc>
                  <a:spcBef>
                    <a:spcPts val="4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从树根到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39420" lvl="1" indent="-342900" algn="just">
                  <a:spcBef>
                    <a:spcPts val="4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到目标结点的优化路径的代价</a:t>
                </a:r>
                <a:endParaRPr kumimoji="0" lang="zh-CN" altLang="en-US" b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39420" lvl="1" indent="-342900" algn="just">
                  <a:spcBef>
                    <a:spcPts val="400"/>
                  </a:spcBef>
                  <a:buFontTx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＝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𝒈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+</m:t>
                    </m:r>
                    <m:sSup>
                      <m:sSupPr>
                        <m:ctrlP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 dirty="0">
                        <a:solidFill>
                          <a:srgbClr val="0000FF"/>
                        </a:solidFill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是结点</a:t>
                </a:r>
                <a14:m>
                  <m:oMath xmlns:m="http://schemas.openxmlformats.org/officeDocument/2006/math">
                    <m:r>
                      <a:rPr lang="en-US" altLang="zh-CN" b="1" i="1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noProof="0" dirty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</a:t>
                </a:r>
                <a:endParaRPr lang="zh-CN" altLang="en-US" b="1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531" y="7711"/>
                <a:ext cx="4855469" cy="1366528"/>
              </a:xfrm>
              <a:prstGeom prst="rect">
                <a:avLst/>
              </a:prstGeom>
              <a:blipFill rotWithShape="1">
                <a:blip r:embed="rId2"/>
                <a:stretch>
                  <a:fillRect l="-8" t="-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4" name="Oval 4"/>
          <p:cNvSpPr>
            <a:spLocks noChangeArrowheads="1"/>
          </p:cNvSpPr>
          <p:nvPr/>
        </p:nvSpPr>
        <p:spPr bwMode="auto">
          <a:xfrm>
            <a:off x="3198813" y="1484313"/>
            <a:ext cx="504825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3845" name="Oval 5"/>
          <p:cNvSpPr>
            <a:spLocks noChangeArrowheads="1"/>
          </p:cNvSpPr>
          <p:nvPr/>
        </p:nvSpPr>
        <p:spPr bwMode="auto">
          <a:xfrm>
            <a:off x="4854575" y="1484313"/>
            <a:ext cx="504825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3848" name="Oval 8"/>
          <p:cNvSpPr>
            <a:spLocks noChangeArrowheads="1"/>
          </p:cNvSpPr>
          <p:nvPr/>
        </p:nvSpPr>
        <p:spPr bwMode="auto">
          <a:xfrm>
            <a:off x="6365875" y="1412875"/>
            <a:ext cx="504825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7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3849" name="Oval 9"/>
          <p:cNvSpPr>
            <a:spLocks noChangeArrowheads="1"/>
          </p:cNvSpPr>
          <p:nvPr/>
        </p:nvSpPr>
        <p:spPr bwMode="auto">
          <a:xfrm>
            <a:off x="6367463" y="2779713"/>
            <a:ext cx="504825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3850" name="Oval 10"/>
          <p:cNvSpPr>
            <a:spLocks noChangeArrowheads="1"/>
          </p:cNvSpPr>
          <p:nvPr/>
        </p:nvSpPr>
        <p:spPr bwMode="auto">
          <a:xfrm>
            <a:off x="8094663" y="1412875"/>
            <a:ext cx="504825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9094" name="Line 11"/>
          <p:cNvSpPr/>
          <p:nvPr/>
        </p:nvSpPr>
        <p:spPr>
          <a:xfrm>
            <a:off x="3703638" y="1701800"/>
            <a:ext cx="1150937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9095" name="Line 12"/>
          <p:cNvSpPr/>
          <p:nvPr/>
        </p:nvSpPr>
        <p:spPr>
          <a:xfrm>
            <a:off x="3487738" y="1989138"/>
            <a:ext cx="0" cy="7921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9096" name="Line 13"/>
          <p:cNvSpPr/>
          <p:nvPr/>
        </p:nvSpPr>
        <p:spPr>
          <a:xfrm>
            <a:off x="3630613" y="1917700"/>
            <a:ext cx="1296987" cy="10080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9097" name="Line 14"/>
          <p:cNvSpPr/>
          <p:nvPr/>
        </p:nvSpPr>
        <p:spPr>
          <a:xfrm>
            <a:off x="5070475" y="1989138"/>
            <a:ext cx="0" cy="792162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9098" name="Line 15"/>
          <p:cNvSpPr/>
          <p:nvPr/>
        </p:nvSpPr>
        <p:spPr>
          <a:xfrm flipV="1">
            <a:off x="3630613" y="1773238"/>
            <a:ext cx="4465637" cy="1152525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9099" name="Line 16"/>
          <p:cNvSpPr/>
          <p:nvPr/>
        </p:nvSpPr>
        <p:spPr>
          <a:xfrm>
            <a:off x="5359400" y="2997200"/>
            <a:ext cx="1008063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9100" name="Line 17"/>
          <p:cNvSpPr/>
          <p:nvPr/>
        </p:nvSpPr>
        <p:spPr>
          <a:xfrm>
            <a:off x="6583363" y="1917700"/>
            <a:ext cx="0" cy="86360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9101" name="Line 18"/>
          <p:cNvSpPr/>
          <p:nvPr/>
        </p:nvSpPr>
        <p:spPr>
          <a:xfrm>
            <a:off x="6870700" y="1628775"/>
            <a:ext cx="122555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9102" name="Line 19"/>
          <p:cNvSpPr/>
          <p:nvPr/>
        </p:nvSpPr>
        <p:spPr>
          <a:xfrm flipH="1">
            <a:off x="6870700" y="1917700"/>
            <a:ext cx="1441450" cy="1008063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3847" name="Oval 7"/>
          <p:cNvSpPr>
            <a:spLocks noChangeArrowheads="1"/>
          </p:cNvSpPr>
          <p:nvPr/>
        </p:nvSpPr>
        <p:spPr bwMode="auto">
          <a:xfrm>
            <a:off x="4854575" y="2779713"/>
            <a:ext cx="504825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03861" name="Line 21"/>
          <p:cNvSpPr/>
          <p:nvPr/>
        </p:nvSpPr>
        <p:spPr>
          <a:xfrm>
            <a:off x="3703638" y="1701800"/>
            <a:ext cx="1150937" cy="0"/>
          </a:xfrm>
          <a:prstGeom prst="line">
            <a:avLst/>
          </a:prstGeom>
          <a:ln w="5715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3862" name="Line 22"/>
          <p:cNvSpPr/>
          <p:nvPr/>
        </p:nvSpPr>
        <p:spPr>
          <a:xfrm>
            <a:off x="5070475" y="1989138"/>
            <a:ext cx="0" cy="792162"/>
          </a:xfrm>
          <a:prstGeom prst="line">
            <a:avLst/>
          </a:prstGeom>
          <a:ln w="5715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3863" name="Line 23"/>
          <p:cNvSpPr/>
          <p:nvPr/>
        </p:nvSpPr>
        <p:spPr>
          <a:xfrm>
            <a:off x="5359400" y="2997200"/>
            <a:ext cx="1008063" cy="0"/>
          </a:xfrm>
          <a:prstGeom prst="line">
            <a:avLst/>
          </a:prstGeom>
          <a:ln w="5715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3864" name="Line 24"/>
          <p:cNvSpPr/>
          <p:nvPr/>
        </p:nvSpPr>
        <p:spPr>
          <a:xfrm flipV="1">
            <a:off x="6583363" y="1917700"/>
            <a:ext cx="0" cy="863600"/>
          </a:xfrm>
          <a:prstGeom prst="line">
            <a:avLst/>
          </a:prstGeom>
          <a:ln w="5715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3865" name="Line 25"/>
          <p:cNvSpPr/>
          <p:nvPr/>
        </p:nvSpPr>
        <p:spPr>
          <a:xfrm>
            <a:off x="6870700" y="1628775"/>
            <a:ext cx="1225550" cy="0"/>
          </a:xfrm>
          <a:prstGeom prst="line">
            <a:avLst/>
          </a:prstGeom>
          <a:ln w="5715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3866" name="Line 26"/>
          <p:cNvSpPr/>
          <p:nvPr/>
        </p:nvSpPr>
        <p:spPr>
          <a:xfrm flipV="1">
            <a:off x="3630613" y="1773238"/>
            <a:ext cx="4465637" cy="1152525"/>
          </a:xfrm>
          <a:prstGeom prst="line">
            <a:avLst/>
          </a:prstGeom>
          <a:ln w="5715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3867" name="Line 27"/>
          <p:cNvSpPr/>
          <p:nvPr/>
        </p:nvSpPr>
        <p:spPr>
          <a:xfrm>
            <a:off x="3487738" y="1989138"/>
            <a:ext cx="0" cy="792162"/>
          </a:xfrm>
          <a:prstGeom prst="line">
            <a:avLst/>
          </a:prstGeom>
          <a:ln w="57150" cap="sq" cmpd="sng">
            <a:solidFill>
              <a:srgbClr val="FF3300"/>
            </a:solidFill>
            <a:prstDash val="solid"/>
            <a:miter/>
            <a:headEnd type="none" w="sm" len="sm"/>
            <a:tailEnd type="none" w="sm" len="sm"/>
          </a:ln>
        </p:spPr>
      </p:sp>
      <p:sp>
        <p:nvSpPr>
          <p:cNvPr id="803846" name="Oval 6"/>
          <p:cNvSpPr>
            <a:spLocks noChangeArrowheads="1"/>
          </p:cNvSpPr>
          <p:nvPr/>
        </p:nvSpPr>
        <p:spPr bwMode="auto">
          <a:xfrm>
            <a:off x="3198813" y="2779713"/>
            <a:ext cx="504825" cy="50482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6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03894" name="Group 54"/>
          <p:cNvGrpSpPr/>
          <p:nvPr/>
        </p:nvGrpSpPr>
        <p:grpSpPr>
          <a:xfrm>
            <a:off x="3703638" y="4365625"/>
            <a:ext cx="3673475" cy="1801813"/>
            <a:chOff x="1607" y="2386"/>
            <a:chExt cx="2314" cy="1135"/>
          </a:xfrm>
        </p:grpSpPr>
        <p:sp>
          <p:nvSpPr>
            <p:cNvPr id="803868" name="Oval 28"/>
            <p:cNvSpPr>
              <a:spLocks noChangeArrowheads="1"/>
            </p:cNvSpPr>
            <p:nvPr/>
          </p:nvSpPr>
          <p:spPr bwMode="auto">
            <a:xfrm>
              <a:off x="1607" y="2387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3869" name="Oval 29"/>
            <p:cNvSpPr>
              <a:spLocks noChangeArrowheads="1"/>
            </p:cNvSpPr>
            <p:nvPr/>
          </p:nvSpPr>
          <p:spPr bwMode="auto">
            <a:xfrm>
              <a:off x="2650" y="2387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03870" name="Oval 30"/>
            <p:cNvSpPr>
              <a:spLocks noChangeArrowheads="1"/>
            </p:cNvSpPr>
            <p:nvPr/>
          </p:nvSpPr>
          <p:spPr bwMode="auto">
            <a:xfrm>
              <a:off x="3602" y="2386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4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116" name="Line 33"/>
            <p:cNvSpPr/>
            <p:nvPr/>
          </p:nvSpPr>
          <p:spPr>
            <a:xfrm>
              <a:off x="1925" y="2524"/>
              <a:ext cx="725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9117" name="Line 36"/>
            <p:cNvSpPr/>
            <p:nvPr/>
          </p:nvSpPr>
          <p:spPr>
            <a:xfrm>
              <a:off x="2786" y="2705"/>
              <a:ext cx="0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9118" name="Line 38"/>
            <p:cNvSpPr/>
            <p:nvPr/>
          </p:nvSpPr>
          <p:spPr>
            <a:xfrm>
              <a:off x="2968" y="2523"/>
              <a:ext cx="635" cy="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3882" name="Oval 42"/>
            <p:cNvSpPr>
              <a:spLocks noChangeArrowheads="1"/>
            </p:cNvSpPr>
            <p:nvPr/>
          </p:nvSpPr>
          <p:spPr bwMode="auto">
            <a:xfrm>
              <a:off x="2650" y="3203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120" name="Line 51"/>
            <p:cNvSpPr/>
            <p:nvPr/>
          </p:nvSpPr>
          <p:spPr>
            <a:xfrm>
              <a:off x="3739" y="2704"/>
              <a:ext cx="0" cy="499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9121" name="Line 52"/>
            <p:cNvSpPr/>
            <p:nvPr/>
          </p:nvSpPr>
          <p:spPr>
            <a:xfrm>
              <a:off x="2922" y="2659"/>
              <a:ext cx="726" cy="635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9122" name="Line 53"/>
            <p:cNvSpPr/>
            <p:nvPr/>
          </p:nvSpPr>
          <p:spPr>
            <a:xfrm flipH="1">
              <a:off x="2922" y="2659"/>
              <a:ext cx="726" cy="590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03871" name="Oval 31"/>
            <p:cNvSpPr>
              <a:spLocks noChangeArrowheads="1"/>
            </p:cNvSpPr>
            <p:nvPr/>
          </p:nvSpPr>
          <p:spPr bwMode="auto">
            <a:xfrm>
              <a:off x="3603" y="3203"/>
              <a:ext cx="318" cy="31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5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03895" name="Text Box 55"/>
          <p:cNvSpPr txBox="1">
            <a:spLocks noChangeArrowheads="1"/>
          </p:cNvSpPr>
          <p:nvPr/>
        </p:nvSpPr>
        <p:spPr bwMode="auto">
          <a:xfrm>
            <a:off x="247650" y="3716338"/>
            <a:ext cx="38876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marR="0" indent="-45720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kern="1200" cap="none" spc="0" normalizeH="0" baseline="0" noProof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无Hamiltonian环图:</a:t>
            </a:r>
            <a:r>
              <a:rPr kumimoji="0" lang="en-US" altLang="zh-CN" sz="3200" b="1" kern="1200" cap="none" spc="0" normalizeH="0" baseline="0" noProof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0" lang="en-US" altLang="zh-CN" sz="3200" b="1" kern="1200" cap="none" spc="0" normalizeH="0" baseline="0" noProof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3896" name="Text Box 56"/>
          <p:cNvSpPr txBox="1">
            <a:spLocks noChangeArrowheads="1"/>
          </p:cNvSpPr>
          <p:nvPr/>
        </p:nvSpPr>
        <p:spPr bwMode="auto">
          <a:xfrm>
            <a:off x="247650" y="836613"/>
            <a:ext cx="388760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marR="0" indent="-45720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1" kern="1200" cap="none" spc="0" normalizeH="0" baseline="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</a:t>
            </a:r>
            <a:r>
              <a:rPr kumimoji="0" lang="en-US" altLang="zh-CN" sz="2800" b="1" kern="1200" cap="none" spc="0" normalizeH="0" baseline="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Hamiltonian</a:t>
            </a:r>
            <a:r>
              <a:rPr kumimoji="0" lang="zh-CN" altLang="en-US" sz="2800" b="1" kern="1200" cap="none" spc="0" normalizeH="0" baseline="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环图</a:t>
            </a:r>
            <a:r>
              <a:rPr kumimoji="0" lang="en-US" altLang="zh-CN" sz="2800" b="1" kern="1200" cap="none" spc="0" normalizeH="0" baseline="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kumimoji="0" lang="en-US" altLang="zh-CN" sz="3200" b="1" kern="1200" cap="none" spc="0" normalizeH="0" baseline="0" noProof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0" lang="en-US" altLang="zh-CN" sz="3200" b="1" kern="1200" cap="none" spc="0" normalizeH="0" baseline="0" noProof="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" name="Rectangle 2"/>
          <p:cNvSpPr txBox="1"/>
          <p:nvPr/>
        </p:nvSpPr>
        <p:spPr>
          <a:xfrm>
            <a:off x="2560638" y="251778"/>
            <a:ext cx="5349875" cy="561975"/>
          </a:xfrm>
          <a:prstGeom prst="rect">
            <a:avLst/>
          </a:prstGeom>
        </p:spPr>
        <p:txBody>
          <a:bodyPr wrap="square" lIns="91440" tIns="45720" rIns="91440" bIns="45720" anchor="t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Hamiltonian环问题</a:t>
            </a:r>
            <a:endParaRPr lang="zh-CN" altLang="en-US" sz="4000" b="1" dirty="0">
              <a:solidFill>
                <a:srgbClr val="0000FF"/>
              </a:solidFill>
              <a:effectLst/>
              <a:latin typeface="+mj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03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0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0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03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3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3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3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95" grpId="0" bldLvl="0" animBg="1"/>
    </p:bldLst>
  </p:timing>
</p:sld>
</file>

<file path=ppt/tags/tag1.xml><?xml version="1.0" encoding="utf-8"?>
<p:tagLst xmlns:p="http://schemas.openxmlformats.org/presentationml/2006/main">
  <p:tag name="KSO_WM_DECORATE_SHAPE_ID" val="23"/>
</p:tagLst>
</file>

<file path=ppt/tags/tag2.xml><?xml version="1.0" encoding="utf-8"?>
<p:tagLst xmlns:p="http://schemas.openxmlformats.org/presentationml/2006/main">
  <p:tag name="KSO_WM_UNIT_PLACING_PICTURE_USER_VIEWPORT" val="{&quot;height&quot;:4283,&quot;width&quot;:3750}"/>
</p:tagLst>
</file>

<file path=ppt/theme/theme1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ch5</Template>
  <TotalTime>0</TotalTime>
  <Words>14604</Words>
  <Application>WPS 演示</Application>
  <PresentationFormat>35 毫米幻灯片</PresentationFormat>
  <Paragraphs>3544</Paragraphs>
  <Slides>86</Slides>
  <Notes>80</Notes>
  <HiddenSlides>0</HiddenSlides>
  <MMClips>0</MMClips>
  <ScaleCrop>false</ScaleCrop>
  <HeadingPairs>
    <vt:vector size="8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55</vt:i4>
      </vt:variant>
      <vt:variant>
        <vt:lpstr>幻灯片标题</vt:lpstr>
      </vt:variant>
      <vt:variant>
        <vt:i4>86</vt:i4>
      </vt:variant>
    </vt:vector>
  </HeadingPairs>
  <TitlesOfParts>
    <vt:vector size="176" baseType="lpstr">
      <vt:lpstr>Arial</vt:lpstr>
      <vt:lpstr>宋体</vt:lpstr>
      <vt:lpstr>Wingdings</vt:lpstr>
      <vt:lpstr>Calibri</vt:lpstr>
      <vt:lpstr>方正姚体</vt:lpstr>
      <vt:lpstr>Times New Roman</vt:lpstr>
      <vt:lpstr>华文新魏</vt:lpstr>
      <vt:lpstr>Arial</vt:lpstr>
      <vt:lpstr>Tahoma</vt:lpstr>
      <vt:lpstr>Calibri</vt:lpstr>
      <vt:lpstr>楷体</vt:lpstr>
      <vt:lpstr>Times New Roman Regular</vt:lpstr>
      <vt:lpstr>Cambria Math</vt:lpstr>
      <vt:lpstr>华文行楷</vt:lpstr>
      <vt:lpstr>华文细黑</vt:lpstr>
      <vt:lpstr>微软雅黑</vt:lpstr>
      <vt:lpstr>Arial Unicode MS</vt:lpstr>
      <vt:lpstr>Consolas</vt:lpstr>
      <vt:lpstr>仿宋</vt:lpstr>
      <vt:lpstr>Heiti SC Light</vt:lpstr>
      <vt:lpstr>Symbol</vt:lpstr>
      <vt:lpstr>BatangChe</vt:lpstr>
      <vt:lpstr>ksdb</vt:lpstr>
      <vt:lpstr>1_量质融合大数据管理</vt:lpstr>
      <vt:lpstr>量质融合大数据管理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Office 主题​​</vt:lpstr>
      <vt:lpstr>Equation.3</vt:lpstr>
      <vt:lpstr>Equation.3</vt:lpstr>
      <vt:lpstr>Equation.3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Equation.3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Equation.DSMT4</vt:lpstr>
      <vt:lpstr>Equation.KSEE3</vt:lpstr>
      <vt:lpstr>Equation.DSMT4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Equation.3</vt:lpstr>
      <vt:lpstr>Equation.DSMT4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Equation.DSMT4</vt:lpstr>
      <vt:lpstr>Equation.KSEE3</vt:lpstr>
      <vt:lpstr>Equation.3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Equation.3</vt:lpstr>
      <vt:lpstr>Equation.DSMT4</vt:lpstr>
      <vt:lpstr>Equation.3</vt:lpstr>
      <vt:lpstr>Equation.DSMT4</vt:lpstr>
      <vt:lpstr>第11章 搜索策略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Hamiltonian环问题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深度优先搜索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求解问题的思想</vt:lpstr>
      <vt:lpstr>转换为树搜索问题</vt:lpstr>
      <vt:lpstr>转换为树搜索问题</vt:lpstr>
      <vt:lpstr>PowerPoint 演示文稿</vt:lpstr>
      <vt:lpstr>转换为树搜索问题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兰州</dc:title>
  <dc:creator>tan</dc:creator>
  <cp:lastModifiedBy>大宇哥</cp:lastModifiedBy>
  <cp:revision>1406</cp:revision>
  <cp:lastPrinted>2021-10-19T05:47:00Z</cp:lastPrinted>
  <dcterms:created xsi:type="dcterms:W3CDTF">2021-09-01T11:50:00Z</dcterms:created>
  <dcterms:modified xsi:type="dcterms:W3CDTF">2025-03-27T12:41:24Z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F4EC51FD11AD4A03AC8E7A7AF674FA75</vt:lpwstr>
  </property>
</Properties>
</file>